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304" r:id="rId20"/>
    <p:sldId id="305" r:id="rId21"/>
    <p:sldId id="306" r:id="rId22"/>
    <p:sldId id="275" r:id="rId23"/>
    <p:sldId id="280" r:id="rId24"/>
    <p:sldId id="279" r:id="rId25"/>
    <p:sldId id="276" r:id="rId26"/>
    <p:sldId id="277" r:id="rId27"/>
    <p:sldId id="281" r:id="rId28"/>
    <p:sldId id="282" r:id="rId29"/>
    <p:sldId id="283" r:id="rId30"/>
    <p:sldId id="284" r:id="rId31"/>
    <p:sldId id="290" r:id="rId32"/>
    <p:sldId id="285" r:id="rId33"/>
    <p:sldId id="286" r:id="rId34"/>
    <p:sldId id="287" r:id="rId35"/>
    <p:sldId id="288" r:id="rId36"/>
    <p:sldId id="289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27883-A306-4D23-B689-A7F4D6634D21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</dgm:pt>
    <dgm:pt modelId="{66583698-7AD6-4E31-B104-5ABDB22E12F2}">
      <dgm:prSet phldrT="[Text]" custT="1"/>
      <dgm:spPr/>
      <dgm:t>
        <a:bodyPr/>
        <a:lstStyle/>
        <a:p>
          <a:r>
            <a:rPr lang="en-NZ" sz="2000" dirty="0"/>
            <a:t>Principal - most important person to be obeyed at all times</a:t>
          </a:r>
        </a:p>
      </dgm:t>
    </dgm:pt>
    <dgm:pt modelId="{DB48B5D1-77BC-45CF-9C94-0F6CBEBE78CE}" type="parTrans" cxnId="{FBFFF35D-59C5-40DE-B3E2-3BC6E85F6352}">
      <dgm:prSet/>
      <dgm:spPr/>
      <dgm:t>
        <a:bodyPr/>
        <a:lstStyle/>
        <a:p>
          <a:endParaRPr lang="en-NZ"/>
        </a:p>
      </dgm:t>
    </dgm:pt>
    <dgm:pt modelId="{C702DD72-46C2-4192-8D9A-F8618ED6F4C7}" type="sibTrans" cxnId="{FBFFF35D-59C5-40DE-B3E2-3BC6E85F6352}">
      <dgm:prSet/>
      <dgm:spPr/>
      <dgm:t>
        <a:bodyPr/>
        <a:lstStyle/>
        <a:p>
          <a:endParaRPr lang="en-NZ"/>
        </a:p>
      </dgm:t>
    </dgm:pt>
    <dgm:pt modelId="{F857DD1D-6297-406C-B625-9AD1436A4D93}">
      <dgm:prSet phldrT="[Text]" custT="1"/>
      <dgm:spPr/>
      <dgm:t>
        <a:bodyPr/>
        <a:lstStyle/>
        <a:p>
          <a:r>
            <a:rPr lang="en-NZ" sz="1600" dirty="0"/>
            <a:t>Teacher - very important person to be obeyed unless there is a contradictory order from principal</a:t>
          </a:r>
        </a:p>
      </dgm:t>
    </dgm:pt>
    <dgm:pt modelId="{A9A5B5DB-B9B9-4509-B84E-A7444CECF107}" type="parTrans" cxnId="{016BB867-AE59-478B-A928-C02CD0F3DFC5}">
      <dgm:prSet/>
      <dgm:spPr/>
      <dgm:t>
        <a:bodyPr/>
        <a:lstStyle/>
        <a:p>
          <a:endParaRPr lang="en-NZ"/>
        </a:p>
      </dgm:t>
    </dgm:pt>
    <dgm:pt modelId="{E83F78E5-0ABA-4EBC-A5E3-0CE8334F378D}" type="sibTrans" cxnId="{016BB867-AE59-478B-A928-C02CD0F3DFC5}">
      <dgm:prSet/>
      <dgm:spPr/>
      <dgm:t>
        <a:bodyPr/>
        <a:lstStyle/>
        <a:p>
          <a:endParaRPr lang="en-NZ"/>
        </a:p>
      </dgm:t>
    </dgm:pt>
    <dgm:pt modelId="{48292EDB-EFD5-4E7A-BA06-4896B83E2070}">
      <dgm:prSet phldrT="[Text]" custT="1"/>
      <dgm:spPr/>
      <dgm:t>
        <a:bodyPr/>
        <a:lstStyle/>
        <a:p>
          <a:r>
            <a:rPr lang="en-NZ" sz="1800" dirty="0"/>
            <a:t>Students - least </a:t>
          </a:r>
          <a:r>
            <a:rPr lang="en-NZ" sz="1800" dirty="0" smtClean="0"/>
            <a:t>important </a:t>
          </a:r>
          <a:r>
            <a:rPr lang="en-NZ" sz="1800" dirty="0"/>
            <a:t>people in a school. Students should prioritise rules and instructions from teachers over those of other students</a:t>
          </a:r>
        </a:p>
      </dgm:t>
    </dgm:pt>
    <dgm:pt modelId="{EEC834BD-B2E7-4194-AB7C-639687DF6E35}" type="parTrans" cxnId="{AC0DA79F-3E02-46FC-B0A6-845ACD35D594}">
      <dgm:prSet/>
      <dgm:spPr/>
      <dgm:t>
        <a:bodyPr/>
        <a:lstStyle/>
        <a:p>
          <a:endParaRPr lang="en-NZ"/>
        </a:p>
      </dgm:t>
    </dgm:pt>
    <dgm:pt modelId="{814CCCF7-8979-4B2C-9AA4-C618038DB4ED}" type="sibTrans" cxnId="{AC0DA79F-3E02-46FC-B0A6-845ACD35D594}">
      <dgm:prSet/>
      <dgm:spPr/>
      <dgm:t>
        <a:bodyPr/>
        <a:lstStyle/>
        <a:p>
          <a:endParaRPr lang="en-NZ"/>
        </a:p>
      </dgm:t>
    </dgm:pt>
    <dgm:pt modelId="{1FE911A0-500F-40F7-82FE-382625555E5D}" type="pres">
      <dgm:prSet presAssocID="{E3D27883-A306-4D23-B689-A7F4D6634D21}" presName="compositeShape" presStyleCnt="0">
        <dgm:presLayoutVars>
          <dgm:dir/>
          <dgm:resizeHandles/>
        </dgm:presLayoutVars>
      </dgm:prSet>
      <dgm:spPr/>
    </dgm:pt>
    <dgm:pt modelId="{B7954E21-AC69-4DB7-862E-6DAAD6B3C317}" type="pres">
      <dgm:prSet presAssocID="{E3D27883-A306-4D23-B689-A7F4D6634D21}" presName="pyramid" presStyleLbl="node1" presStyleIdx="0" presStyleCnt="1"/>
      <dgm:spPr/>
      <dgm:t>
        <a:bodyPr/>
        <a:lstStyle/>
        <a:p>
          <a:endParaRPr lang="en-NZ"/>
        </a:p>
      </dgm:t>
    </dgm:pt>
    <dgm:pt modelId="{E7B64EC0-AFB8-4C34-B401-8CDB491E317D}" type="pres">
      <dgm:prSet presAssocID="{E3D27883-A306-4D23-B689-A7F4D6634D21}" presName="theList" presStyleCnt="0"/>
      <dgm:spPr/>
    </dgm:pt>
    <dgm:pt modelId="{551CA726-A2BB-4179-991A-811CDAD554A2}" type="pres">
      <dgm:prSet presAssocID="{66583698-7AD6-4E31-B104-5ABDB22E12F2}" presName="aNode" presStyleLbl="fgAcc1" presStyleIdx="0" presStyleCnt="3" custLinFactY="-22391" custLinFactNeighborX="-49342" custLinFactNeighborY="-10000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86EFA8F-D4DC-4F22-9835-F9009ED65FBF}" type="pres">
      <dgm:prSet presAssocID="{66583698-7AD6-4E31-B104-5ABDB22E12F2}" presName="aSpace" presStyleCnt="0"/>
      <dgm:spPr/>
    </dgm:pt>
    <dgm:pt modelId="{407C481F-BCFE-40FD-9B7B-7B946F0C3E80}" type="pres">
      <dgm:prSet presAssocID="{F857DD1D-6297-406C-B625-9AD1436A4D93}" presName="aNode" presStyleLbl="fgAcc1" presStyleIdx="1" presStyleCnt="3" custScaleX="169829" custScaleY="41018" custLinFactNeighborX="-42251" custLinFactNeighborY="4829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48732E2-969A-45C9-8CFE-7F021FA6453B}" type="pres">
      <dgm:prSet presAssocID="{F857DD1D-6297-406C-B625-9AD1436A4D93}" presName="aSpace" presStyleCnt="0"/>
      <dgm:spPr/>
    </dgm:pt>
    <dgm:pt modelId="{2A0E0621-87CC-4093-9F31-B0481500769C}" type="pres">
      <dgm:prSet presAssocID="{48292EDB-EFD5-4E7A-BA06-4896B83E2070}" presName="aNode" presStyleLbl="fgAcc1" presStyleIdx="2" presStyleCnt="3" custScaleX="223737" custLinFactY="40925" custLinFactNeighborX="-38362" custLinFactNeighborY="10000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1D8B2EE-FF66-4BE1-A674-F64A811DE0AE}" type="pres">
      <dgm:prSet presAssocID="{48292EDB-EFD5-4E7A-BA06-4896B83E2070}" presName="aSpace" presStyleCnt="0"/>
      <dgm:spPr/>
    </dgm:pt>
  </dgm:ptLst>
  <dgm:cxnLst>
    <dgm:cxn modelId="{AA8C19F6-FC6E-4070-BA0A-D6C38456381E}" type="presOf" srcId="{48292EDB-EFD5-4E7A-BA06-4896B83E2070}" destId="{2A0E0621-87CC-4093-9F31-B0481500769C}" srcOrd="0" destOrd="0" presId="urn:microsoft.com/office/officeart/2005/8/layout/pyramid2"/>
    <dgm:cxn modelId="{FBFFF35D-59C5-40DE-B3E2-3BC6E85F6352}" srcId="{E3D27883-A306-4D23-B689-A7F4D6634D21}" destId="{66583698-7AD6-4E31-B104-5ABDB22E12F2}" srcOrd="0" destOrd="0" parTransId="{DB48B5D1-77BC-45CF-9C94-0F6CBEBE78CE}" sibTransId="{C702DD72-46C2-4192-8D9A-F8618ED6F4C7}"/>
    <dgm:cxn modelId="{B96E6FCD-F197-4550-80D5-A907E151B9F3}" type="presOf" srcId="{F857DD1D-6297-406C-B625-9AD1436A4D93}" destId="{407C481F-BCFE-40FD-9B7B-7B946F0C3E80}" srcOrd="0" destOrd="0" presId="urn:microsoft.com/office/officeart/2005/8/layout/pyramid2"/>
    <dgm:cxn modelId="{AC0DA79F-3E02-46FC-B0A6-845ACD35D594}" srcId="{E3D27883-A306-4D23-B689-A7F4D6634D21}" destId="{48292EDB-EFD5-4E7A-BA06-4896B83E2070}" srcOrd="2" destOrd="0" parTransId="{EEC834BD-B2E7-4194-AB7C-639687DF6E35}" sibTransId="{814CCCF7-8979-4B2C-9AA4-C618038DB4ED}"/>
    <dgm:cxn modelId="{016BB867-AE59-478B-A928-C02CD0F3DFC5}" srcId="{E3D27883-A306-4D23-B689-A7F4D6634D21}" destId="{F857DD1D-6297-406C-B625-9AD1436A4D93}" srcOrd="1" destOrd="0" parTransId="{A9A5B5DB-B9B9-4509-B84E-A7444CECF107}" sibTransId="{E83F78E5-0ABA-4EBC-A5E3-0CE8334F378D}"/>
    <dgm:cxn modelId="{CBDD9558-2D53-474B-8166-EFA9982CC228}" type="presOf" srcId="{66583698-7AD6-4E31-B104-5ABDB22E12F2}" destId="{551CA726-A2BB-4179-991A-811CDAD554A2}" srcOrd="0" destOrd="0" presId="urn:microsoft.com/office/officeart/2005/8/layout/pyramid2"/>
    <dgm:cxn modelId="{79DA1E4F-7375-42E0-894B-2E5823963658}" type="presOf" srcId="{E3D27883-A306-4D23-B689-A7F4D6634D21}" destId="{1FE911A0-500F-40F7-82FE-382625555E5D}" srcOrd="0" destOrd="0" presId="urn:microsoft.com/office/officeart/2005/8/layout/pyramid2"/>
    <dgm:cxn modelId="{5A9E9075-F3ED-4560-A983-6D255B98690F}" type="presParOf" srcId="{1FE911A0-500F-40F7-82FE-382625555E5D}" destId="{B7954E21-AC69-4DB7-862E-6DAAD6B3C317}" srcOrd="0" destOrd="0" presId="urn:microsoft.com/office/officeart/2005/8/layout/pyramid2"/>
    <dgm:cxn modelId="{9B7BFCBE-1089-47F1-A64E-B9907AD6E240}" type="presParOf" srcId="{1FE911A0-500F-40F7-82FE-382625555E5D}" destId="{E7B64EC0-AFB8-4C34-B401-8CDB491E317D}" srcOrd="1" destOrd="0" presId="urn:microsoft.com/office/officeart/2005/8/layout/pyramid2"/>
    <dgm:cxn modelId="{FFB8BA28-098D-4C7E-8F97-998B0CFA515A}" type="presParOf" srcId="{E7B64EC0-AFB8-4C34-B401-8CDB491E317D}" destId="{551CA726-A2BB-4179-991A-811CDAD554A2}" srcOrd="0" destOrd="0" presId="urn:microsoft.com/office/officeart/2005/8/layout/pyramid2"/>
    <dgm:cxn modelId="{60D44C20-2220-4561-BDFA-02CCDA450893}" type="presParOf" srcId="{E7B64EC0-AFB8-4C34-B401-8CDB491E317D}" destId="{086EFA8F-D4DC-4F22-9835-F9009ED65FBF}" srcOrd="1" destOrd="0" presId="urn:microsoft.com/office/officeart/2005/8/layout/pyramid2"/>
    <dgm:cxn modelId="{DDA2BEEB-2A5F-4CB5-8E60-0E0BB5B7B19A}" type="presParOf" srcId="{E7B64EC0-AFB8-4C34-B401-8CDB491E317D}" destId="{407C481F-BCFE-40FD-9B7B-7B946F0C3E80}" srcOrd="2" destOrd="0" presId="urn:microsoft.com/office/officeart/2005/8/layout/pyramid2"/>
    <dgm:cxn modelId="{1097572D-B4F4-4A99-BBB9-B7423B159D1E}" type="presParOf" srcId="{E7B64EC0-AFB8-4C34-B401-8CDB491E317D}" destId="{148732E2-969A-45C9-8CFE-7F021FA6453B}" srcOrd="3" destOrd="0" presId="urn:microsoft.com/office/officeart/2005/8/layout/pyramid2"/>
    <dgm:cxn modelId="{9655A615-95E8-442B-98D9-79E9C116847D}" type="presParOf" srcId="{E7B64EC0-AFB8-4C34-B401-8CDB491E317D}" destId="{2A0E0621-87CC-4093-9F31-B0481500769C}" srcOrd="4" destOrd="0" presId="urn:microsoft.com/office/officeart/2005/8/layout/pyramid2"/>
    <dgm:cxn modelId="{8161277A-B036-4455-B506-2FD3E61EB433}" type="presParOf" srcId="{E7B64EC0-AFB8-4C34-B401-8CDB491E317D}" destId="{B1D8B2EE-FF66-4BE1-A674-F64A811DE0A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3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6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6296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3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2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39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58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0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9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0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6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3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2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0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mDGvquzn2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Emma\Documents\presentations\Sensory%20Overload%20(Interacting%20with%20Autism%20Project)%20on%20Vimeo%5b2%5d.mpg" TargetMode="External"/><Relationship Id="rId1" Type="http://schemas.microsoft.com/office/2007/relationships/media" Target="file:///C:\Users\Emma\Documents\presentations\Sensory%20Overload%20(Interacting%20with%20Autism%20Project)%20on%20Vimeo%5b2%5d.mp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vimeo.com/5219353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b="1" dirty="0" smtClean="0"/>
              <a:t>The autism Spectrum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sz="3600" dirty="0"/>
              <a:t>Effective Teaching and classroom management </a:t>
            </a:r>
            <a:r>
              <a:rPr lang="en-NZ" sz="3600" dirty="0" smtClean="0"/>
              <a:t>strategies</a:t>
            </a:r>
            <a:endParaRPr lang="en-NZ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Dr Emma Goodall</a:t>
            </a:r>
          </a:p>
          <a:p>
            <a:r>
              <a:rPr lang="en-NZ" dirty="0" smtClean="0"/>
              <a:t>Healthy Possibilities </a:t>
            </a:r>
            <a:r>
              <a:rPr lang="en-NZ" dirty="0" err="1" smtClean="0"/>
              <a:t>pty</a:t>
            </a:r>
            <a:r>
              <a:rPr lang="en-NZ" dirty="0" smtClean="0"/>
              <a:t> ltd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782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communication issues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05000"/>
            <a:ext cx="8458670" cy="4190999"/>
          </a:xfrm>
        </p:spPr>
        <p:txBody>
          <a:bodyPr>
            <a:noAutofit/>
          </a:bodyPr>
          <a:lstStyle/>
          <a:p>
            <a:r>
              <a:rPr lang="en-NZ" sz="2400" dirty="0" smtClean="0"/>
              <a:t>The ability to speak can be hindered by emotional and or sensory overload</a:t>
            </a:r>
          </a:p>
          <a:p>
            <a:r>
              <a:rPr lang="en-NZ" sz="2400" dirty="0" smtClean="0"/>
              <a:t>Not being able to speak is not the same as having nothing to say</a:t>
            </a:r>
          </a:p>
          <a:p>
            <a:r>
              <a:rPr lang="en-NZ" sz="2400" dirty="0" smtClean="0"/>
              <a:t>Visuals and other AAC tools are only useful if everyone can use them – everyone can learn together</a:t>
            </a:r>
          </a:p>
          <a:p>
            <a:r>
              <a:rPr lang="en-NZ" sz="2400" dirty="0" smtClean="0"/>
              <a:t>Hidden meanings are lost</a:t>
            </a:r>
          </a:p>
          <a:p>
            <a:r>
              <a:rPr lang="en-NZ" sz="2400" dirty="0" smtClean="0"/>
              <a:t>Too much information can end up as too little information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6977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KmDGvquzn2k"/>
          <p:cNvPicPr>
            <a:picLocks noGrp="1" noRot="1" noChangeAspect="1"/>
          </p:cNvPicPr>
          <p:nvPr>
            <p:ph sz="quarter" idx="13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670547" y="618518"/>
            <a:ext cx="7976679" cy="44868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4864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/>
              <a:t>c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51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Would you like to?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907446"/>
            <a:ext cx="7772870" cy="4417154"/>
          </a:xfrm>
        </p:spPr>
        <p:txBody>
          <a:bodyPr>
            <a:normAutofit/>
          </a:bodyPr>
          <a:lstStyle/>
          <a:p>
            <a:r>
              <a:rPr lang="en-NZ" dirty="0" smtClean="0"/>
              <a:t>Do your maths now?      NO</a:t>
            </a:r>
          </a:p>
          <a:p>
            <a:r>
              <a:rPr lang="en-NZ" dirty="0" smtClean="0"/>
              <a:t>Come inside now?            NO</a:t>
            </a:r>
          </a:p>
          <a:p>
            <a:r>
              <a:rPr lang="en-NZ" dirty="0" smtClean="0"/>
              <a:t>Apologise to Sarah?       NO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3619499"/>
            <a:ext cx="54292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NZ" dirty="0"/>
              <a:t>SOCIAL cognition (</a:t>
            </a:r>
            <a:r>
              <a:rPr lang="en-NZ" dirty="0" smtClean="0"/>
              <a:t>sense of </a:t>
            </a:r>
            <a:r>
              <a:rPr lang="en-NZ" dirty="0"/>
              <a:t>self and others) is a </a:t>
            </a:r>
            <a:r>
              <a:rPr lang="en-NZ" dirty="0" smtClean="0"/>
              <a:t>huge </a:t>
            </a:r>
            <a:r>
              <a:rPr lang="en-NZ" dirty="0"/>
              <a:t>part of </a:t>
            </a:r>
            <a:br>
              <a:rPr lang="en-NZ" dirty="0"/>
            </a:br>
            <a:r>
              <a:rPr lang="en-NZ" dirty="0"/>
              <a:t>communication.</a:t>
            </a:r>
            <a:br>
              <a:rPr lang="en-NZ" dirty="0"/>
            </a:br>
            <a:endParaRPr lang="en-NZ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24931"/>
            <a:ext cx="7006794" cy="329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5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3338" cy="1596177"/>
          </a:xfrm>
        </p:spPr>
        <p:txBody>
          <a:bodyPr/>
          <a:lstStyle/>
          <a:p>
            <a:r>
              <a:rPr lang="en-NZ" dirty="0" smtClean="0"/>
              <a:t>Messages that lead to negative sense of self</a:t>
            </a:r>
            <a:endParaRPr lang="en-NZ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1414331"/>
            <a:ext cx="3877967" cy="548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13" y="1672377"/>
            <a:ext cx="422592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4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Creating a positive sense of I to support positive interpersonal relationships.</a:t>
            </a:r>
            <a:endParaRPr lang="en-NZ" dirty="0"/>
          </a:p>
        </p:txBody>
      </p:sp>
      <p:pic>
        <p:nvPicPr>
          <p:cNvPr id="4" name="Picture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2368848" cy="327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3120657"/>
            <a:ext cx="3200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Talk respectfully to and about – it will make a huge difference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464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8"/>
          <p:cNvSpPr>
            <a:spLocks noChangeArrowheads="1"/>
          </p:cNvSpPr>
          <p:nvPr/>
        </p:nvSpPr>
        <p:spPr bwMode="auto">
          <a:xfrm rot="10800000">
            <a:off x="6096000" y="4724400"/>
            <a:ext cx="2736850" cy="2133600"/>
          </a:xfrm>
          <a:prstGeom prst="flowChartMagneticTap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240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52400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12769915"/>
              </p:ext>
            </p:extLst>
          </p:nvPr>
        </p:nvGraphicFramePr>
        <p:xfrm>
          <a:off x="0" y="0"/>
          <a:ext cx="9144000" cy="38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owchart: Sequential Access Storage 6"/>
          <p:cNvSpPr/>
          <p:nvPr/>
        </p:nvSpPr>
        <p:spPr bwMode="auto">
          <a:xfrm rot="10800000">
            <a:off x="4859338" y="4724400"/>
            <a:ext cx="2376487" cy="2133600"/>
          </a:xfrm>
          <a:prstGeom prst="flowChartMagnetic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NZ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ＭＳ Ｐゴシック" pitchFamily="-16" charset="-128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800600" y="46767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240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219700" y="5376863"/>
            <a:ext cx="1655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2400">
                <a:solidFill>
                  <a:schemeClr val="tx1"/>
                </a:solidFill>
              </a:rPr>
              <a:t>Everyone else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35825" y="5397500"/>
            <a:ext cx="1728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2400">
                <a:solidFill>
                  <a:schemeClr val="tx1"/>
                </a:solidFill>
              </a:rPr>
              <a:t>Everything else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72225" y="836613"/>
            <a:ext cx="2592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2400">
                <a:solidFill>
                  <a:schemeClr val="tx1"/>
                </a:solidFill>
              </a:rPr>
              <a:t>Typical perception of school hierarchy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31913" y="4992688"/>
            <a:ext cx="25923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6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2400">
                <a:solidFill>
                  <a:schemeClr val="tx1"/>
                </a:solidFill>
              </a:rPr>
              <a:t>Example of autistic spectrum perception of school hierarchy</a:t>
            </a:r>
          </a:p>
        </p:txBody>
      </p:sp>
    </p:spTree>
    <p:extLst>
      <p:ext uri="{BB962C8B-B14F-4D97-AF65-F5344CB8AC3E}">
        <p14:creationId xmlns:p14="http://schemas.microsoft.com/office/powerpoint/2010/main" val="13766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communication issues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NZ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518271"/>
              </p:ext>
            </p:extLst>
          </p:nvPr>
        </p:nvGraphicFramePr>
        <p:xfrm>
          <a:off x="704664" y="2202185"/>
          <a:ext cx="7772870" cy="430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435"/>
                <a:gridCol w="3886435"/>
              </a:tblGrid>
              <a:tr h="425443"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Contextual Clues</a:t>
                      </a:r>
                      <a:endParaRPr lang="en-NZ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Issues for</a:t>
                      </a:r>
                      <a:r>
                        <a:rPr lang="en-NZ" sz="1800" baseline="0" dirty="0" smtClean="0"/>
                        <a:t> those on the AS</a:t>
                      </a:r>
                      <a:endParaRPr lang="en-NZ" sz="1800" dirty="0"/>
                    </a:p>
                  </a:txBody>
                  <a:tcPr marT="45724" marB="45724"/>
                </a:tc>
              </a:tr>
              <a:tr h="734327"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Facial</a:t>
                      </a:r>
                      <a:r>
                        <a:rPr lang="en-NZ" sz="1800" baseline="0" dirty="0" smtClean="0"/>
                        <a:t> expressions and other body language clues</a:t>
                      </a:r>
                      <a:endParaRPr lang="en-NZ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May be entirely</a:t>
                      </a:r>
                      <a:r>
                        <a:rPr lang="en-NZ" sz="1800" baseline="0" dirty="0" smtClean="0"/>
                        <a:t> missed or misinterpreted</a:t>
                      </a:r>
                      <a:endParaRPr lang="en-NZ" sz="1800" dirty="0"/>
                    </a:p>
                  </a:txBody>
                  <a:tcPr marT="45724" marB="45724"/>
                </a:tc>
              </a:tr>
              <a:tr h="734327"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Tone</a:t>
                      </a:r>
                      <a:r>
                        <a:rPr lang="en-NZ" sz="1800" baseline="0" dirty="0" smtClean="0"/>
                        <a:t> of voice</a:t>
                      </a:r>
                      <a:endParaRPr lang="en-NZ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May not be heard or may be misinterpreted</a:t>
                      </a:r>
                      <a:endParaRPr lang="en-NZ" sz="1800" dirty="0"/>
                    </a:p>
                  </a:txBody>
                  <a:tcPr marT="45724" marB="45724"/>
                </a:tc>
              </a:tr>
              <a:tr h="1049039"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Place and time contexts</a:t>
                      </a:r>
                      <a:endParaRPr lang="en-NZ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Fixated thoughts and rigid</a:t>
                      </a:r>
                      <a:r>
                        <a:rPr lang="en-NZ" sz="1800" baseline="0" dirty="0" smtClean="0"/>
                        <a:t> thinking: i</a:t>
                      </a:r>
                      <a:r>
                        <a:rPr lang="en-NZ" sz="1800" dirty="0" smtClean="0"/>
                        <a:t>f Mr</a:t>
                      </a:r>
                      <a:r>
                        <a:rPr lang="en-NZ" sz="1800" baseline="0" dirty="0" smtClean="0"/>
                        <a:t> X did Y once then Mr X is always going to do Y</a:t>
                      </a:r>
                      <a:endParaRPr lang="en-NZ" sz="1800" dirty="0"/>
                    </a:p>
                  </a:txBody>
                  <a:tcPr marT="45724" marB="45724"/>
                </a:tc>
              </a:tr>
              <a:tr h="1363750"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Importance</a:t>
                      </a:r>
                      <a:r>
                        <a:rPr lang="en-NZ" sz="1800" baseline="0" dirty="0" smtClean="0"/>
                        <a:t> of the big picture</a:t>
                      </a:r>
                      <a:endParaRPr lang="en-NZ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Excellent</a:t>
                      </a:r>
                      <a:r>
                        <a:rPr lang="en-NZ" sz="1800" baseline="0" dirty="0" smtClean="0"/>
                        <a:t> observation of the small details but difficulty assembling into the same interpretation of the big picture as non AS people</a:t>
                      </a:r>
                      <a:endParaRPr lang="en-NZ" sz="1800" dirty="0"/>
                    </a:p>
                  </a:txBody>
                  <a:tcPr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9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183" y="0"/>
            <a:ext cx="7773338" cy="1596177"/>
          </a:xfrm>
        </p:spPr>
        <p:txBody>
          <a:bodyPr/>
          <a:lstStyle/>
          <a:p>
            <a:r>
              <a:rPr lang="en-NZ" dirty="0" smtClean="0"/>
              <a:t>Can’t or won’t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6508" y="1263114"/>
            <a:ext cx="3829520" cy="3424107"/>
          </a:xfrm>
        </p:spPr>
        <p:txBody>
          <a:bodyPr/>
          <a:lstStyle/>
          <a:p>
            <a:r>
              <a:rPr lang="en-NZ" dirty="0" smtClean="0"/>
              <a:t>Instruction is not understood or received</a:t>
            </a:r>
          </a:p>
          <a:p>
            <a:r>
              <a:rPr lang="en-NZ" dirty="0" smtClean="0"/>
              <a:t>task is too hard</a:t>
            </a:r>
          </a:p>
          <a:p>
            <a:r>
              <a:rPr lang="en-NZ" dirty="0" smtClean="0"/>
              <a:t>Student is overwhelmed</a:t>
            </a:r>
          </a:p>
          <a:p>
            <a:r>
              <a:rPr lang="en-NZ" dirty="0" smtClean="0"/>
              <a:t>Student is preoccupied with sensory or emotional input</a:t>
            </a:r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05991" y="1238728"/>
            <a:ext cx="3829050" cy="3424107"/>
          </a:xfrm>
        </p:spPr>
        <p:txBody>
          <a:bodyPr/>
          <a:lstStyle/>
          <a:p>
            <a:r>
              <a:rPr lang="en-NZ" dirty="0"/>
              <a:t>Task is </a:t>
            </a:r>
            <a:r>
              <a:rPr lang="en-NZ" dirty="0" smtClean="0"/>
              <a:t>too easy</a:t>
            </a:r>
          </a:p>
          <a:p>
            <a:r>
              <a:rPr lang="en-NZ" dirty="0" smtClean="0"/>
              <a:t>Thinks task it too hard</a:t>
            </a:r>
          </a:p>
          <a:p>
            <a:r>
              <a:rPr lang="en-NZ" dirty="0" smtClean="0"/>
              <a:t>Task is uninteresting</a:t>
            </a:r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857252" y="5610595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Does not want to work with a particular student or group of students due to prior bad experiences.</a:t>
            </a:r>
          </a:p>
          <a:p>
            <a:pPr algn="ctr"/>
            <a:endParaRPr lang="en-NZ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1021"/>
            <a:ext cx="2819400" cy="266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3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If you spark the interest of </a:t>
            </a:r>
            <a:r>
              <a:rPr lang="en-NZ" dirty="0" err="1" smtClean="0"/>
              <a:t>aN</a:t>
            </a:r>
            <a:r>
              <a:rPr lang="en-NZ" dirty="0" smtClean="0"/>
              <a:t> Autistic spectrum student: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NZ" dirty="0" smtClean="0"/>
              <a:t>They will focus</a:t>
            </a:r>
          </a:p>
          <a:p>
            <a:r>
              <a:rPr lang="en-NZ" dirty="0" smtClean="0"/>
              <a:t>They will engage</a:t>
            </a:r>
          </a:p>
          <a:p>
            <a:r>
              <a:rPr lang="en-NZ" dirty="0" smtClean="0"/>
              <a:t>They will try harder</a:t>
            </a:r>
          </a:p>
          <a:p>
            <a:r>
              <a:rPr lang="en-NZ" dirty="0" smtClean="0"/>
              <a:t>They may share/teach others</a:t>
            </a:r>
          </a:p>
          <a:p>
            <a:r>
              <a:rPr lang="en-NZ" dirty="0" smtClean="0"/>
              <a:t>Their knowledge and skills can be increased through broadening/deepening the topic/subject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78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Effective teaching of autism Spectrum Students is: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NZ" sz="3200" b="1" dirty="0" smtClean="0"/>
              <a:t>Not</a:t>
            </a:r>
            <a:r>
              <a:rPr lang="en-NZ" sz="3200" dirty="0" smtClean="0"/>
              <a:t> related what you know</a:t>
            </a:r>
          </a:p>
          <a:p>
            <a:r>
              <a:rPr lang="en-NZ" sz="3200" dirty="0" smtClean="0"/>
              <a:t>But </a:t>
            </a:r>
            <a:r>
              <a:rPr lang="en-NZ" sz="3200" b="1" dirty="0" smtClean="0"/>
              <a:t>is</a:t>
            </a:r>
            <a:r>
              <a:rPr lang="en-NZ" sz="3200" dirty="0" smtClean="0"/>
              <a:t> correlated to what you understand</a:t>
            </a:r>
          </a:p>
          <a:p>
            <a:r>
              <a:rPr lang="en-NZ" sz="3200" dirty="0" smtClean="0"/>
              <a:t>Also correlated to positive interpersonal relationships </a:t>
            </a:r>
            <a:r>
              <a:rPr lang="en-NZ" sz="3200" dirty="0"/>
              <a:t>(Goodall, 2013)</a:t>
            </a:r>
          </a:p>
        </p:txBody>
      </p:sp>
    </p:spTree>
    <p:extLst>
      <p:ext uri="{BB962C8B-B14F-4D97-AF65-F5344CB8AC3E}">
        <p14:creationId xmlns:p14="http://schemas.microsoft.com/office/powerpoint/2010/main" val="5628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89" t="35417" r="25403" b="22917"/>
          <a:stretch/>
        </p:blipFill>
        <p:spPr>
          <a:xfrm>
            <a:off x="1360205" y="3810000"/>
            <a:ext cx="79248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500" cy="273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0"/>
            <a:ext cx="4286250" cy="2933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654" y="2805413"/>
            <a:ext cx="19967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dirty="0" smtClean="0">
                <a:solidFill>
                  <a:srgbClr val="666666"/>
                </a:solidFill>
                <a:latin typeface="Century Gothic" panose="020B0502020202020204" pitchFamily="34" charset="0"/>
              </a:rPr>
              <a:t>Design </a:t>
            </a:r>
            <a:r>
              <a:rPr lang="en-NZ" b="1" dirty="0">
                <a:solidFill>
                  <a:srgbClr val="666666"/>
                </a:solidFill>
                <a:latin typeface="Century Gothic" panose="020B0502020202020204" pitchFamily="34" charset="0"/>
              </a:rPr>
              <a:t>and build a working roller coaster in Minecraft. Do experiments on acceleration and velocity.</a:t>
            </a:r>
            <a:endParaRPr lang="en-NZ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77200" y="6488668"/>
            <a:ext cx="84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MATHS</a:t>
            </a: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7688152" y="3002518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GEOGRAPHY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152400"/>
            <a:ext cx="103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LITERACY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41604" y="4889426"/>
            <a:ext cx="98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PHYSICS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2961898" y="49858"/>
            <a:ext cx="175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DANCE &amp; MUSIC</a:t>
            </a:r>
            <a:endParaRPr lang="en-NZ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558" y="419190"/>
            <a:ext cx="1143000" cy="857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373" y="1692350"/>
            <a:ext cx="3689679" cy="211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55292" y="3451743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ART/CRAFT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671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84" y="44255"/>
            <a:ext cx="7773338" cy="1596177"/>
          </a:xfrm>
        </p:spPr>
        <p:txBody>
          <a:bodyPr/>
          <a:lstStyle/>
          <a:p>
            <a:r>
              <a:rPr lang="en-NZ" dirty="0" smtClean="0"/>
              <a:t>Using special interests/passions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5384" y="1265907"/>
            <a:ext cx="7772870" cy="3424107"/>
          </a:xfrm>
        </p:spPr>
        <p:txBody>
          <a:bodyPr/>
          <a:lstStyle/>
          <a:p>
            <a:r>
              <a:rPr lang="en-NZ" dirty="0" smtClean="0"/>
              <a:t>Student will work</a:t>
            </a:r>
          </a:p>
          <a:p>
            <a:r>
              <a:rPr lang="en-NZ" dirty="0" smtClean="0"/>
              <a:t>Student will work for longer</a:t>
            </a:r>
          </a:p>
          <a:p>
            <a:r>
              <a:rPr lang="en-NZ" dirty="0" smtClean="0"/>
              <a:t>Student will work at a higher level</a:t>
            </a:r>
          </a:p>
          <a:p>
            <a:r>
              <a:rPr lang="en-NZ" dirty="0" smtClean="0"/>
              <a:t>Interpersonal relationships will improve</a:t>
            </a:r>
          </a:p>
          <a:p>
            <a:r>
              <a:rPr lang="en-NZ" dirty="0" smtClean="0"/>
              <a:t>Student will feel more positive about school</a:t>
            </a:r>
            <a:endParaRPr lang="en-NZ" dirty="0"/>
          </a:p>
        </p:txBody>
      </p:sp>
      <p:pic>
        <p:nvPicPr>
          <p:cNvPr id="1026" name="Picture 2" descr="http://dreamteam.nzherald.co.nz/cfs-file.ashx/__key/CommunityServer.Components.UserFiles/00.00.37.92.10.Attached+Files/8372.Sta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826348" cy="257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dt.co.nz/files/user13493/CarisbrookS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23" y="3737340"/>
            <a:ext cx="4469992" cy="307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304800"/>
            <a:ext cx="7773338" cy="1596177"/>
          </a:xfrm>
        </p:spPr>
        <p:txBody>
          <a:bodyPr/>
          <a:lstStyle/>
          <a:p>
            <a:r>
              <a:rPr lang="en-NZ" dirty="0" smtClean="0"/>
              <a:t>Behaviours of concern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880505"/>
            <a:ext cx="7772870" cy="34241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NZ" sz="2800" dirty="0"/>
              <a:t>Self harm</a:t>
            </a:r>
          </a:p>
          <a:p>
            <a:pPr>
              <a:defRPr/>
            </a:pPr>
            <a:r>
              <a:rPr lang="en-NZ" sz="2800" dirty="0"/>
              <a:t>Harming others</a:t>
            </a:r>
          </a:p>
          <a:p>
            <a:pPr>
              <a:defRPr/>
            </a:pPr>
            <a:r>
              <a:rPr lang="en-NZ" sz="2800" dirty="0"/>
              <a:t>Damaging property</a:t>
            </a:r>
          </a:p>
          <a:p>
            <a:endParaRPr lang="en-NZ" sz="2800" dirty="0" smtClean="0"/>
          </a:p>
          <a:p>
            <a:pPr marL="0" indent="0">
              <a:buFontTx/>
              <a:buNone/>
              <a:defRPr/>
            </a:pPr>
            <a:r>
              <a:rPr lang="en-NZ" altLang="en-US" sz="2800" dirty="0"/>
              <a:t>Flapping, rocking, other </a:t>
            </a:r>
            <a:r>
              <a:rPr lang="en-NZ" altLang="en-US" sz="2800" dirty="0" err="1"/>
              <a:t>stims</a:t>
            </a:r>
            <a:r>
              <a:rPr lang="en-NZ" altLang="en-US" sz="2800" dirty="0"/>
              <a:t>, lack of eye contact, echolalia and using non-verbal communication </a:t>
            </a:r>
            <a:r>
              <a:rPr lang="en-NZ" altLang="en-US" sz="2800" b="1" dirty="0"/>
              <a:t>ARE NOT </a:t>
            </a:r>
            <a:r>
              <a:rPr lang="en-NZ" altLang="en-US" sz="2800" dirty="0"/>
              <a:t>BEHAVIOURS OF CONCERN</a:t>
            </a:r>
          </a:p>
        </p:txBody>
      </p:sp>
    </p:spTree>
    <p:extLst>
      <p:ext uri="{BB962C8B-B14F-4D97-AF65-F5344CB8AC3E}">
        <p14:creationId xmlns:p14="http://schemas.microsoft.com/office/powerpoint/2010/main" val="38396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Avoiding confrontations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684213" y="1524000"/>
            <a:ext cx="7772400" cy="4343400"/>
          </a:xfrm>
          <a:prstGeom prst="rect">
            <a:avLst/>
          </a:prstGeom>
        </p:spPr>
        <p:txBody>
          <a:bodyPr/>
          <a:lstStyle/>
          <a:p>
            <a:r>
              <a:rPr lang="en-NZ" altLang="en-US" sz="2800" dirty="0" smtClean="0"/>
              <a:t>Many people on the autism spectrum intensely dislike confrontation and will try to avoid it</a:t>
            </a:r>
          </a:p>
          <a:p>
            <a:r>
              <a:rPr lang="en-NZ" altLang="en-US" sz="2800" dirty="0" smtClean="0"/>
              <a:t>In order to avoid it they may; run away or lie</a:t>
            </a:r>
          </a:p>
          <a:p>
            <a:r>
              <a:rPr lang="en-NZ" altLang="en-US" sz="2800" b="1" dirty="0" smtClean="0"/>
              <a:t>Being fair </a:t>
            </a:r>
            <a:r>
              <a:rPr lang="en-NZ" altLang="en-US" sz="2800" dirty="0" smtClean="0"/>
              <a:t>and gaining the person’s trust is vital to prevent these behaviours</a:t>
            </a:r>
          </a:p>
        </p:txBody>
      </p:sp>
    </p:spTree>
    <p:extLst>
      <p:ext uri="{BB962C8B-B14F-4D97-AF65-F5344CB8AC3E}">
        <p14:creationId xmlns:p14="http://schemas.microsoft.com/office/powerpoint/2010/main" val="19670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4213" y="1889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smtClean="0"/>
              <a:t>Creating confrontations</a:t>
            </a:r>
            <a:br>
              <a:rPr lang="en-NZ" altLang="en-US" smtClean="0"/>
            </a:br>
            <a:r>
              <a:rPr lang="en-NZ" altLang="en-US" sz="2800" smtClean="0"/>
              <a:t>- aggression &amp;/or violence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4213" y="1524000"/>
            <a:ext cx="7772400" cy="434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NZ" altLang="en-US" sz="2800" dirty="0" smtClean="0"/>
              <a:t>Some people on the autism spectrum seem to enjoy confrontations</a:t>
            </a:r>
          </a:p>
          <a:p>
            <a:r>
              <a:rPr lang="en-NZ" altLang="en-US" sz="2800" dirty="0" smtClean="0"/>
              <a:t>They may exhibit a number of aggressive or violent behaviours</a:t>
            </a:r>
          </a:p>
          <a:p>
            <a:r>
              <a:rPr lang="en-NZ" altLang="en-US" sz="2800" dirty="0" smtClean="0"/>
              <a:t>This may not have anything to do with creating confrontations at all</a:t>
            </a:r>
          </a:p>
          <a:p>
            <a:r>
              <a:rPr lang="en-NZ" altLang="en-US" sz="2800" dirty="0" smtClean="0"/>
              <a:t>It is important to work out why they engage in these behaviours</a:t>
            </a:r>
          </a:p>
        </p:txBody>
      </p:sp>
    </p:spTree>
    <p:extLst>
      <p:ext uri="{BB962C8B-B14F-4D97-AF65-F5344CB8AC3E}">
        <p14:creationId xmlns:p14="http://schemas.microsoft.com/office/powerpoint/2010/main" val="6924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dirty="0" smtClean="0"/>
              <a:t>Sensory seeking/avoiding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828800"/>
            <a:ext cx="7772400" cy="434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NZ" altLang="en-US" sz="2800" dirty="0" smtClean="0"/>
              <a:t>People on the autism spectrum will actively seek out pleasurable or calming sensory experiences and try to avoid unpleasant or horrific experiences</a:t>
            </a:r>
          </a:p>
          <a:p>
            <a:r>
              <a:rPr lang="en-NZ" altLang="en-US" sz="2800" dirty="0" smtClean="0"/>
              <a:t>This can result in behaviours that are viewed as problematic such as; running away, hitting out, screaming, touching others or things inappropriately</a:t>
            </a:r>
          </a:p>
        </p:txBody>
      </p:sp>
    </p:spTree>
    <p:extLst>
      <p:ext uri="{BB962C8B-B14F-4D97-AF65-F5344CB8AC3E}">
        <p14:creationId xmlns:p14="http://schemas.microsoft.com/office/powerpoint/2010/main" val="204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To prevent sensory input causing behaviours of concern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214695"/>
            <a:ext cx="7772870" cy="4262305"/>
          </a:xfrm>
        </p:spPr>
        <p:txBody>
          <a:bodyPr>
            <a:normAutofit fontScale="85000" lnSpcReduction="20000"/>
          </a:bodyPr>
          <a:lstStyle/>
          <a:p>
            <a:r>
              <a:rPr lang="en-NZ" sz="2600" dirty="0" smtClean="0"/>
              <a:t>DO a sensory screen  - at school and at home </a:t>
            </a:r>
          </a:p>
          <a:p>
            <a:r>
              <a:rPr lang="en-NZ" sz="2600" dirty="0" smtClean="0"/>
              <a:t>Ensure strategies are noted down for any sensory issues</a:t>
            </a:r>
          </a:p>
          <a:p>
            <a:r>
              <a:rPr lang="en-NZ" sz="2600" dirty="0" smtClean="0"/>
              <a:t>Ensure there is at least one self-calming strategy suitable for school and for in the community as well as at home</a:t>
            </a:r>
          </a:p>
          <a:p>
            <a:r>
              <a:rPr lang="en-NZ" sz="2600" b="1" dirty="0" smtClean="0"/>
              <a:t>USE these strategies proactively</a:t>
            </a:r>
          </a:p>
          <a:p>
            <a:r>
              <a:rPr lang="en-NZ" sz="2600" dirty="0" smtClean="0"/>
              <a:t>Update the screen twice a year in primary school and yearly in high school</a:t>
            </a:r>
          </a:p>
          <a:p>
            <a:pPr marL="0" indent="0">
              <a:buNone/>
            </a:pPr>
            <a:r>
              <a:rPr lang="en-NZ" dirty="0" smtClean="0"/>
              <a:t>(you are welcome to photocopy the sensory screen in Goodall, 2013)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21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88912"/>
            <a:ext cx="9144000" cy="1792287"/>
          </a:xfrm>
        </p:spPr>
        <p:txBody>
          <a:bodyPr>
            <a:normAutofit/>
          </a:bodyPr>
          <a:lstStyle/>
          <a:p>
            <a:r>
              <a:rPr lang="en-NZ" altLang="en-US" sz="4000" dirty="0" smtClean="0"/>
              <a:t>Problem solving behaviours of concern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278812" cy="4343400"/>
          </a:xfrm>
          <a:prstGeom prst="rect">
            <a:avLst/>
          </a:prstGeom>
        </p:spPr>
        <p:txBody>
          <a:bodyPr/>
          <a:lstStyle/>
          <a:p>
            <a:r>
              <a:rPr lang="en-NZ" altLang="en-US" sz="2800" dirty="0" smtClean="0"/>
              <a:t>Collect data</a:t>
            </a:r>
          </a:p>
          <a:p>
            <a:r>
              <a:rPr lang="en-NZ" altLang="en-US" sz="2800" dirty="0" smtClean="0"/>
              <a:t>Prioritise issues according to safety of self and others, property, no safety issues</a:t>
            </a:r>
          </a:p>
          <a:p>
            <a:r>
              <a:rPr lang="en-NZ" altLang="en-US" sz="2800" dirty="0" smtClean="0"/>
              <a:t>Look at why the individual may be engaging in that behaviour and what it might be designed to communicate</a:t>
            </a:r>
          </a:p>
          <a:p>
            <a:r>
              <a:rPr lang="en-NZ" altLang="en-US" sz="2800" dirty="0" smtClean="0"/>
              <a:t>Examine who it is a concern for and why</a:t>
            </a:r>
          </a:p>
          <a:p>
            <a:endParaRPr lang="en-N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20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88912"/>
            <a:ext cx="9144000" cy="1487487"/>
          </a:xfrm>
        </p:spPr>
        <p:txBody>
          <a:bodyPr>
            <a:normAutofit/>
          </a:bodyPr>
          <a:lstStyle/>
          <a:p>
            <a:r>
              <a:rPr lang="en-NZ" altLang="en-US" sz="4000" dirty="0" smtClean="0"/>
              <a:t>Problem solving behaviours of concern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772400" cy="4343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en-NZ" altLang="en-US" sz="2800" dirty="0" smtClean="0"/>
              <a:t>With the team:</a:t>
            </a:r>
          </a:p>
          <a:p>
            <a:pPr>
              <a:defRPr/>
            </a:pPr>
            <a:r>
              <a:rPr lang="en-NZ" altLang="en-US" sz="2800" dirty="0" smtClean="0"/>
              <a:t>Plan the replacement behaviour</a:t>
            </a:r>
          </a:p>
          <a:p>
            <a:pPr>
              <a:defRPr/>
            </a:pPr>
            <a:r>
              <a:rPr lang="en-NZ" altLang="en-US" sz="2800" dirty="0" smtClean="0"/>
              <a:t>Structure how to introduce replacement behaviour and reduce behaviour of concern</a:t>
            </a:r>
          </a:p>
          <a:p>
            <a:pPr>
              <a:defRPr/>
            </a:pPr>
            <a:r>
              <a:rPr lang="en-NZ" altLang="en-US" sz="2800" dirty="0" smtClean="0"/>
              <a:t>Explain/discuss with the person again (should be involved from beginning)</a:t>
            </a:r>
          </a:p>
          <a:p>
            <a:pPr>
              <a:defRPr/>
            </a:pPr>
            <a:r>
              <a:rPr lang="en-NZ" altLang="en-US" sz="2800" dirty="0" smtClean="0"/>
              <a:t>Start process</a:t>
            </a:r>
          </a:p>
        </p:txBody>
      </p:sp>
    </p:spTree>
    <p:extLst>
      <p:ext uri="{BB962C8B-B14F-4D97-AF65-F5344CB8AC3E}">
        <p14:creationId xmlns:p14="http://schemas.microsoft.com/office/powerpoint/2010/main" val="29809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Replacement behaviours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684213" y="1524000"/>
            <a:ext cx="7772400" cy="4343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NZ" altLang="en-US" sz="2800" dirty="0" smtClean="0"/>
              <a:t>You cannot just eradicate a behaviour</a:t>
            </a:r>
          </a:p>
          <a:p>
            <a:r>
              <a:rPr lang="en-NZ" altLang="en-US" sz="2800" dirty="0" smtClean="0"/>
              <a:t>You must teach a suitable replacement behaviour (suitable for the person and the context)</a:t>
            </a:r>
          </a:p>
          <a:p>
            <a:r>
              <a:rPr lang="en-NZ" altLang="en-US" sz="2800" dirty="0" smtClean="0"/>
              <a:t>Don’t forget ALL behaviour is functional – the replacement behaviour MUST meet the same functional expression and sensory needs of the person</a:t>
            </a:r>
          </a:p>
        </p:txBody>
      </p:sp>
    </p:spTree>
    <p:extLst>
      <p:ext uri="{BB962C8B-B14F-4D97-AF65-F5344CB8AC3E}">
        <p14:creationId xmlns:p14="http://schemas.microsoft.com/office/powerpoint/2010/main" val="14452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Experience is relative and there are multiple realities….</a:t>
            </a:r>
            <a:endParaRPr lang="en-NZ" dirty="0"/>
          </a:p>
        </p:txBody>
      </p:sp>
      <p:pic>
        <p:nvPicPr>
          <p:cNvPr id="4" name="Picture 2" descr="http://www.mircorp.com/wp-content/uploads/2014/07/SzechenyiBath-Hungary-Budapest-chess-bathers-TourismOfficeofBudapest-618-pix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8864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019800"/>
            <a:ext cx="5009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600" dirty="0"/>
              <a:t>Is it HOT or not?</a:t>
            </a:r>
          </a:p>
        </p:txBody>
      </p:sp>
    </p:spTree>
    <p:extLst>
      <p:ext uri="{BB962C8B-B14F-4D97-AF65-F5344CB8AC3E}">
        <p14:creationId xmlns:p14="http://schemas.microsoft.com/office/powerpoint/2010/main" val="41444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Replacement behaviours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684213" y="1524000"/>
            <a:ext cx="7772400" cy="4343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NZ" altLang="en-US" sz="2800" dirty="0" smtClean="0"/>
              <a:t>May need to be a number of interim steps between old and replacement behaviours</a:t>
            </a:r>
          </a:p>
          <a:p>
            <a:pPr>
              <a:defRPr/>
            </a:pPr>
            <a:r>
              <a:rPr lang="en-NZ" altLang="en-US" sz="2800" dirty="0" smtClean="0"/>
              <a:t>May need to scaffold </a:t>
            </a:r>
          </a:p>
          <a:p>
            <a:pPr>
              <a:defRPr/>
            </a:pPr>
            <a:r>
              <a:rPr lang="en-NZ" altLang="en-US" sz="2800" dirty="0" smtClean="0"/>
              <a:t>May need to be heavily reinforced</a:t>
            </a:r>
            <a:r>
              <a:rPr lang="en-NZ" altLang="en-US" sz="2800" dirty="0"/>
              <a:t> </a:t>
            </a:r>
            <a:r>
              <a:rPr lang="en-NZ" altLang="en-US" sz="2800" dirty="0" smtClean="0"/>
              <a:t>and/or prompted</a:t>
            </a:r>
          </a:p>
          <a:p>
            <a:pPr>
              <a:defRPr/>
            </a:pPr>
            <a:r>
              <a:rPr lang="en-NZ" altLang="en-US" sz="2800" dirty="0" smtClean="0"/>
              <a:t>Can be surprisingly easy to implement*</a:t>
            </a:r>
          </a:p>
          <a:p>
            <a:pPr marL="0" indent="0">
              <a:buFontTx/>
              <a:buNone/>
              <a:defRPr/>
            </a:pPr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2765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* Easy shortcuts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NZ" sz="2400" dirty="0" smtClean="0"/>
              <a:t>If you do x – then you can have y, where Y is meaningful</a:t>
            </a:r>
          </a:p>
          <a:p>
            <a:r>
              <a:rPr lang="en-NZ" sz="2400" dirty="0" smtClean="0"/>
              <a:t>It makes me/your mum/the class/z (meaningful person) really happy when you do x. please do x.</a:t>
            </a:r>
          </a:p>
          <a:p>
            <a:r>
              <a:rPr lang="en-NZ" sz="2400" dirty="0" smtClean="0"/>
              <a:t>I really like it when…. (only works if the AS student likes you and believes you like them)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718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4213" y="1524000"/>
            <a:ext cx="8135937" cy="43434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NZ" sz="2800" dirty="0" smtClean="0"/>
              <a:t>Observations need to ascertain:</a:t>
            </a:r>
          </a:p>
          <a:p>
            <a:pPr marL="0" indent="0">
              <a:buFontTx/>
              <a:buNone/>
              <a:defRPr/>
            </a:pPr>
            <a:endParaRPr lang="en-NZ" sz="2800" dirty="0" smtClean="0"/>
          </a:p>
          <a:p>
            <a:pPr>
              <a:defRPr/>
            </a:pPr>
            <a:r>
              <a:rPr lang="en-NZ" sz="2800" dirty="0" smtClean="0"/>
              <a:t>What exactly is the behaviour of concern?</a:t>
            </a:r>
          </a:p>
          <a:p>
            <a:pPr>
              <a:defRPr/>
            </a:pPr>
            <a:r>
              <a:rPr lang="en-NZ" sz="2800" dirty="0" smtClean="0"/>
              <a:t>What are the precipitating events?</a:t>
            </a:r>
          </a:p>
          <a:p>
            <a:pPr>
              <a:defRPr/>
            </a:pPr>
            <a:r>
              <a:rPr lang="en-NZ" sz="2800" dirty="0" smtClean="0"/>
              <a:t>How frequently is it occurring?</a:t>
            </a:r>
          </a:p>
          <a:p>
            <a:pPr>
              <a:defRPr/>
            </a:pPr>
            <a:r>
              <a:rPr lang="en-NZ" sz="2800" dirty="0" smtClean="0"/>
              <a:t>What are the consequences?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1133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4213" y="1524000"/>
            <a:ext cx="7772400" cy="43434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NZ" sz="2800" dirty="0" smtClean="0"/>
              <a:t>Analysis needs to ascertain:</a:t>
            </a:r>
          </a:p>
          <a:p>
            <a:pPr marL="0" indent="0">
              <a:buFontTx/>
              <a:buNone/>
              <a:defRPr/>
            </a:pPr>
            <a:endParaRPr lang="en-NZ" sz="2800" dirty="0" smtClean="0"/>
          </a:p>
          <a:p>
            <a:pPr>
              <a:defRPr/>
            </a:pPr>
            <a:r>
              <a:rPr lang="en-NZ" sz="2800" dirty="0" smtClean="0"/>
              <a:t>Function of the behaviour (or likely function)</a:t>
            </a:r>
          </a:p>
          <a:p>
            <a:pPr>
              <a:defRPr/>
            </a:pPr>
            <a:r>
              <a:rPr lang="en-NZ" sz="2800" dirty="0" smtClean="0"/>
              <a:t>Sensory need behaviour meets</a:t>
            </a:r>
          </a:p>
          <a:p>
            <a:pPr>
              <a:defRPr/>
            </a:pPr>
            <a:r>
              <a:rPr lang="en-NZ" sz="2800" dirty="0" smtClean="0"/>
              <a:t>Who behaviour is a concern for and WHY</a:t>
            </a:r>
          </a:p>
          <a:p>
            <a:pPr marL="0" indent="0">
              <a:buFontTx/>
              <a:buNone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596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Input from the individual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684213" y="1524000"/>
            <a:ext cx="7772400" cy="4343400"/>
          </a:xfrm>
          <a:prstGeom prst="rect">
            <a:avLst/>
          </a:prstGeom>
        </p:spPr>
        <p:txBody>
          <a:bodyPr/>
          <a:lstStyle/>
          <a:p>
            <a:r>
              <a:rPr lang="en-NZ" altLang="en-US" sz="2800" dirty="0" smtClean="0"/>
              <a:t>Ask direct and non-judgemental questions</a:t>
            </a:r>
          </a:p>
          <a:p>
            <a:r>
              <a:rPr lang="en-NZ" altLang="en-US" sz="2800" dirty="0" smtClean="0"/>
              <a:t>Give time to process and respond</a:t>
            </a:r>
          </a:p>
          <a:p>
            <a:r>
              <a:rPr lang="en-NZ" altLang="en-US" sz="2800" dirty="0" smtClean="0"/>
              <a:t>Describe what you saw and ask for their interpretation</a:t>
            </a:r>
          </a:p>
          <a:p>
            <a:r>
              <a:rPr lang="en-NZ" altLang="en-US" sz="2800" dirty="0" smtClean="0"/>
              <a:t>Explain your interpretation </a:t>
            </a:r>
            <a:r>
              <a:rPr lang="en-NZ" altLang="en-US" sz="2800" b="1" u="sng" dirty="0" smtClean="0"/>
              <a:t>afterwards</a:t>
            </a:r>
          </a:p>
          <a:p>
            <a:r>
              <a:rPr lang="en-NZ" altLang="en-US" sz="2800" dirty="0" smtClean="0"/>
              <a:t>Explain why behaviour is a concern</a:t>
            </a:r>
          </a:p>
        </p:txBody>
      </p:sp>
    </p:spTree>
    <p:extLst>
      <p:ext uri="{BB962C8B-B14F-4D97-AF65-F5344CB8AC3E}">
        <p14:creationId xmlns:p14="http://schemas.microsoft.com/office/powerpoint/2010/main" val="38181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Setting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331913"/>
            <a:ext cx="8626475" cy="43434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NZ" sz="2800" dirty="0" smtClean="0"/>
              <a:t>Goals need to:</a:t>
            </a:r>
          </a:p>
          <a:p>
            <a:pPr>
              <a:defRPr/>
            </a:pPr>
            <a:r>
              <a:rPr lang="en-NZ" sz="2800" dirty="0" smtClean="0"/>
              <a:t>Detail replacement behaviour and usage </a:t>
            </a:r>
          </a:p>
          <a:p>
            <a:pPr>
              <a:defRPr/>
            </a:pPr>
            <a:r>
              <a:rPr lang="en-NZ" sz="2800" dirty="0" smtClean="0"/>
              <a:t>Set frequency decrease for behaviour of concern</a:t>
            </a:r>
          </a:p>
          <a:p>
            <a:pPr>
              <a:defRPr/>
            </a:pPr>
            <a:r>
              <a:rPr lang="en-NZ" sz="2800" dirty="0" smtClean="0"/>
              <a:t>Decrease difficulties long term whilst MINIMIZING anxiety/distress for the person</a:t>
            </a:r>
          </a:p>
          <a:p>
            <a:pPr>
              <a:defRPr/>
            </a:pPr>
            <a:r>
              <a:rPr lang="en-NZ" sz="2800" dirty="0" smtClean="0"/>
              <a:t>Detail </a:t>
            </a:r>
            <a:r>
              <a:rPr lang="en-NZ" sz="2800" dirty="0" err="1" smtClean="0"/>
              <a:t>reinforcers</a:t>
            </a:r>
            <a:r>
              <a:rPr lang="en-NZ" sz="2800" dirty="0" smtClean="0"/>
              <a:t>, prompting and scaffolding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42447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Environmental modifications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684213" y="1524000"/>
            <a:ext cx="7772400" cy="4343400"/>
          </a:xfrm>
          <a:prstGeom prst="rect">
            <a:avLst/>
          </a:prstGeom>
        </p:spPr>
        <p:txBody>
          <a:bodyPr/>
          <a:lstStyle/>
          <a:p>
            <a:r>
              <a:rPr lang="en-NZ" altLang="en-US" sz="2800" dirty="0" smtClean="0"/>
              <a:t>Sometimes the environment triggers behaviours of concern</a:t>
            </a:r>
          </a:p>
          <a:p>
            <a:r>
              <a:rPr lang="en-NZ" altLang="en-US" sz="2800" dirty="0" smtClean="0"/>
              <a:t>Easiest and quickest solution is to modify the environment (</a:t>
            </a:r>
            <a:r>
              <a:rPr lang="en-NZ" altLang="en-US" sz="2800" dirty="0" err="1" smtClean="0"/>
              <a:t>eg</a:t>
            </a:r>
            <a:r>
              <a:rPr lang="en-NZ" altLang="en-US" sz="2800" dirty="0" smtClean="0"/>
              <a:t> remove hand dryer from school bathroom)</a:t>
            </a:r>
          </a:p>
          <a:p>
            <a:r>
              <a:rPr lang="en-NZ" altLang="en-US" sz="2800" b="1" dirty="0" smtClean="0"/>
              <a:t>Desensitization requires professional psychological/psychiatric input</a:t>
            </a:r>
          </a:p>
        </p:txBody>
      </p:sp>
    </p:spTree>
    <p:extLst>
      <p:ext uri="{BB962C8B-B14F-4D97-AF65-F5344CB8AC3E}">
        <p14:creationId xmlns:p14="http://schemas.microsoft.com/office/powerpoint/2010/main" val="17967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School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4213" y="1524000"/>
            <a:ext cx="7772400" cy="4343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NZ" sz="2800" dirty="0" smtClean="0"/>
              <a:t>Throws things including furniture</a:t>
            </a:r>
          </a:p>
          <a:p>
            <a:pPr>
              <a:defRPr/>
            </a:pPr>
            <a:r>
              <a:rPr lang="en-NZ" sz="2800" dirty="0" smtClean="0"/>
              <a:t>Refuses to clean up the resulting mess</a:t>
            </a:r>
          </a:p>
          <a:p>
            <a:pPr>
              <a:defRPr/>
            </a:pPr>
            <a:endParaRPr lang="en-NZ" dirty="0"/>
          </a:p>
          <a:p>
            <a:pPr marL="0" indent="0">
              <a:buFontTx/>
              <a:buNone/>
              <a:defRPr/>
            </a:pPr>
            <a:r>
              <a:rPr lang="en-NZ" sz="2800" dirty="0" smtClean="0"/>
              <a:t>- Teacher thinks he is being naughty and that he “trashes the room when he is told he can’t do or have something he wants”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7284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Data collection for schoolchild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4213" y="1336675"/>
            <a:ext cx="7991475" cy="4343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NZ" sz="2800" dirty="0" smtClean="0"/>
              <a:t>5-10 times a day he throws his books and/or pencils </a:t>
            </a:r>
            <a:r>
              <a:rPr lang="en-NZ" sz="2800" dirty="0" err="1" smtClean="0"/>
              <a:t>etc</a:t>
            </a:r>
            <a:r>
              <a:rPr lang="en-NZ" sz="2800" dirty="0" smtClean="0"/>
              <a:t> across the room, always at transition between tasks or breaks in class.</a:t>
            </a:r>
          </a:p>
          <a:p>
            <a:pPr>
              <a:defRPr/>
            </a:pPr>
            <a:r>
              <a:rPr lang="en-NZ" sz="2800" dirty="0" smtClean="0"/>
              <a:t>2-3 times a day he then picks up his chair and/or desk and throws them.</a:t>
            </a:r>
          </a:p>
          <a:p>
            <a:pPr>
              <a:defRPr/>
            </a:pPr>
            <a:r>
              <a:rPr lang="en-NZ" sz="2800" dirty="0" smtClean="0"/>
              <a:t>5 – 7 times a week after throwing chair he will upend boxes of books and pull over storage shelves and rubbish bin</a:t>
            </a:r>
          </a:p>
          <a:p>
            <a:pPr marL="0" indent="0">
              <a:buFontTx/>
              <a:buNone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460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Data analysis for schoolchild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850" y="1524000"/>
            <a:ext cx="882015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NZ" sz="2400" dirty="0" smtClean="0"/>
              <a:t>Transition and break times are causing severe anxiety</a:t>
            </a:r>
          </a:p>
          <a:p>
            <a:pPr>
              <a:defRPr/>
            </a:pPr>
            <a:r>
              <a:rPr lang="en-NZ" sz="2400" dirty="0" smtClean="0"/>
              <a:t>Does not know how to signal this anxiety appropriately</a:t>
            </a:r>
          </a:p>
          <a:p>
            <a:pPr>
              <a:defRPr/>
            </a:pPr>
            <a:r>
              <a:rPr lang="en-NZ" sz="2400" dirty="0" smtClean="0"/>
              <a:t>Does not escalate when his aide/support worker says “books away, mat time”</a:t>
            </a:r>
          </a:p>
          <a:p>
            <a:pPr>
              <a:defRPr/>
            </a:pPr>
            <a:r>
              <a:rPr lang="en-NZ" sz="2400" dirty="0" smtClean="0"/>
              <a:t>Escalates when aide/support worker not there. </a:t>
            </a:r>
          </a:p>
          <a:p>
            <a:pPr>
              <a:defRPr/>
            </a:pPr>
            <a:r>
              <a:rPr lang="en-NZ" sz="2400" dirty="0" smtClean="0"/>
              <a:t>Severe escalation occurs prior to lunch and end of school on days Mum is not picking him up</a:t>
            </a:r>
          </a:p>
          <a:p>
            <a:pPr marL="0" indent="0">
              <a:buFontTx/>
              <a:buNone/>
              <a:defRPr/>
            </a:pPr>
            <a:endParaRPr lang="en-NZ" dirty="0" smtClean="0"/>
          </a:p>
          <a:p>
            <a:pPr marL="0" indent="0">
              <a:buFontTx/>
              <a:buNone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490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Sensory Inputs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NZ" altLang="en-US" dirty="0"/>
              <a:t>Sight</a:t>
            </a:r>
          </a:p>
          <a:p>
            <a:r>
              <a:rPr lang="en-NZ" altLang="en-US" dirty="0"/>
              <a:t>Sound</a:t>
            </a:r>
          </a:p>
          <a:p>
            <a:r>
              <a:rPr lang="en-NZ" altLang="en-US" dirty="0"/>
              <a:t>Taste</a:t>
            </a:r>
          </a:p>
          <a:p>
            <a:r>
              <a:rPr lang="en-NZ" altLang="en-US" dirty="0"/>
              <a:t>Touch/texture/feel</a:t>
            </a:r>
          </a:p>
          <a:p>
            <a:r>
              <a:rPr lang="en-NZ" altLang="en-US" dirty="0"/>
              <a:t>Smell</a:t>
            </a:r>
          </a:p>
          <a:p>
            <a:r>
              <a:rPr lang="en-NZ" altLang="en-US" dirty="0"/>
              <a:t>Vestibular – sense of balance</a:t>
            </a:r>
          </a:p>
          <a:p>
            <a:r>
              <a:rPr lang="en-NZ" altLang="en-US" dirty="0"/>
              <a:t>Proprioception - sense of where our body is in space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73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692150"/>
          </a:xfrm>
        </p:spPr>
        <p:txBody>
          <a:bodyPr/>
          <a:lstStyle/>
          <a:p>
            <a:r>
              <a:rPr lang="en-NZ" altLang="en-US" smtClean="0"/>
              <a:t>Goal &amp; Plan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806450"/>
          <a:ext cx="9144000" cy="606742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905001"/>
                <a:gridCol w="2666999"/>
                <a:gridCol w="2286000"/>
                <a:gridCol w="2286000"/>
              </a:tblGrid>
              <a:tr h="806320"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Goal</a:t>
                      </a:r>
                      <a:endParaRPr lang="en-NZ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Strategies</a:t>
                      </a:r>
                      <a:endParaRPr lang="en-NZ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 smtClean="0"/>
                        <a:t>Prompts</a:t>
                      </a:r>
                      <a:r>
                        <a:rPr lang="en-NZ" sz="1800" baseline="0" dirty="0" smtClean="0"/>
                        <a:t> to be used</a:t>
                      </a:r>
                      <a:endParaRPr lang="en-NZ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 err="1" smtClean="0"/>
                        <a:t>Reinforcers</a:t>
                      </a:r>
                      <a:endParaRPr lang="en-NZ" sz="1800" dirty="0" smtClean="0"/>
                    </a:p>
                    <a:p>
                      <a:endParaRPr lang="en-NZ" sz="1800" dirty="0"/>
                    </a:p>
                  </a:txBody>
                  <a:tcPr marT="45721" marB="45721"/>
                </a:tc>
              </a:tr>
              <a:tr h="2029450">
                <a:tc>
                  <a:txBody>
                    <a:bodyPr/>
                    <a:lstStyle/>
                    <a:p>
                      <a:r>
                        <a:rPr lang="en-NZ" sz="1800" b="1" dirty="0" smtClean="0">
                          <a:solidFill>
                            <a:schemeClr val="tx1"/>
                          </a:solidFill>
                        </a:rPr>
                        <a:t>To know who</a:t>
                      </a:r>
                      <a:r>
                        <a:rPr lang="en-NZ" sz="1800" b="1" baseline="0" dirty="0" smtClean="0">
                          <a:solidFill>
                            <a:schemeClr val="tx1"/>
                          </a:solidFill>
                        </a:rPr>
                        <a:t> is going to pick him up every day</a:t>
                      </a:r>
                      <a:endParaRPr lang="en-N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Visual on his table of 3pm plus photo and name of person picking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 him up that day (mum to do this every morning with him on arrival)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“Great, x is picking you up today.” </a:t>
                      </a:r>
                    </a:p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“We can tell x about you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r great ….. when they pick you up today.”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Good behaviour certificate to be presented at end of day to the person picking him up.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</a:tr>
              <a:tr h="1463079">
                <a:tc>
                  <a:txBody>
                    <a:bodyPr/>
                    <a:lstStyle/>
                    <a:p>
                      <a:r>
                        <a:rPr lang="en-NZ" sz="1800" b="1" dirty="0" smtClean="0">
                          <a:solidFill>
                            <a:schemeClr val="tx1"/>
                          </a:solidFill>
                        </a:rPr>
                        <a:t>To not throw his books/pencil </a:t>
                      </a:r>
                      <a:r>
                        <a:rPr lang="en-NZ" sz="1800" b="1" dirty="0" err="1" smtClean="0">
                          <a:solidFill>
                            <a:schemeClr val="tx1"/>
                          </a:solidFill>
                        </a:rPr>
                        <a:t>etc</a:t>
                      </a:r>
                      <a:endParaRPr lang="en-N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Provide first/then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 visuals</a:t>
                      </a:r>
                    </a:p>
                    <a:p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Warn him 5 then 1 minute before transitions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“First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 a, then mat time”</a:t>
                      </a:r>
                    </a:p>
                    <a:p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“In 5/1 minute you need to stop work and sit on the mat.”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Smiles,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 stickers for coming to sit on mat without throwing things.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</a:tr>
              <a:tr h="1768577">
                <a:tc>
                  <a:txBody>
                    <a:bodyPr/>
                    <a:lstStyle/>
                    <a:p>
                      <a:r>
                        <a:rPr lang="en-NZ" sz="1800" b="1" dirty="0" smtClean="0">
                          <a:solidFill>
                            <a:schemeClr val="tx1"/>
                          </a:solidFill>
                        </a:rPr>
                        <a:t>Evaluate playground at lunch to find out what is causing</a:t>
                      </a:r>
                      <a:r>
                        <a:rPr lang="en-NZ" sz="1800" b="1" baseline="0" dirty="0" smtClean="0">
                          <a:solidFill>
                            <a:schemeClr val="tx1"/>
                          </a:solidFill>
                        </a:rPr>
                        <a:t> him anxiety</a:t>
                      </a:r>
                      <a:endParaRPr lang="en-N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Support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 worker or teacher to observe lunch play for 2 weeks then analyse data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9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Young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4213" y="1524000"/>
            <a:ext cx="7772400" cy="4343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NZ" sz="2400" dirty="0" smtClean="0"/>
              <a:t>Strokes hair on females who are standing/sitting close to him</a:t>
            </a:r>
          </a:p>
          <a:p>
            <a:pPr>
              <a:defRPr/>
            </a:pPr>
            <a:r>
              <a:rPr lang="en-NZ" sz="2400" dirty="0" smtClean="0"/>
              <a:t>Sniffs hair on females who are right next to him</a:t>
            </a:r>
          </a:p>
          <a:p>
            <a:pPr>
              <a:defRPr/>
            </a:pPr>
            <a:endParaRPr lang="en-NZ" dirty="0"/>
          </a:p>
          <a:p>
            <a:pPr marL="0" indent="0">
              <a:buFontTx/>
              <a:buNone/>
              <a:defRPr/>
            </a:pPr>
            <a:r>
              <a:rPr lang="en-NZ" sz="2800" dirty="0" smtClean="0"/>
              <a:t>- Parents are worried this is an inappropriate expression of sexuality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41373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Data collection for young adult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22275" y="1196975"/>
            <a:ext cx="8713788" cy="434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NZ" altLang="en-US" sz="2800" dirty="0" smtClean="0"/>
              <a:t>Only strokes hair on long haired females with ‘silky’ hair</a:t>
            </a:r>
          </a:p>
          <a:p>
            <a:r>
              <a:rPr lang="en-NZ" altLang="en-US" sz="2800" dirty="0" smtClean="0"/>
              <a:t>Only smells hair that has been washed with ‘</a:t>
            </a:r>
            <a:r>
              <a:rPr lang="en-NZ" altLang="en-US" sz="2800" dirty="0" err="1" smtClean="0"/>
              <a:t>Silkesssence</a:t>
            </a:r>
            <a:r>
              <a:rPr lang="en-NZ" altLang="en-US" sz="2800" dirty="0" smtClean="0"/>
              <a:t>’</a:t>
            </a:r>
          </a:p>
          <a:p>
            <a:r>
              <a:rPr lang="en-NZ" altLang="en-US" sz="2800" dirty="0" smtClean="0"/>
              <a:t>Tries to bury nose into this type of hair</a:t>
            </a:r>
          </a:p>
          <a:p>
            <a:r>
              <a:rPr lang="en-NZ" altLang="en-US" sz="2800" dirty="0" smtClean="0"/>
              <a:t>Gets distressed when asked to stop or physically stopped</a:t>
            </a:r>
          </a:p>
          <a:p>
            <a:r>
              <a:rPr lang="en-NZ" altLang="en-US" sz="2800" dirty="0" smtClean="0"/>
              <a:t>Says he loves that particular smell and the feel of that texture</a:t>
            </a:r>
          </a:p>
        </p:txBody>
      </p:sp>
    </p:spTree>
    <p:extLst>
      <p:ext uri="{BB962C8B-B14F-4D97-AF65-F5344CB8AC3E}">
        <p14:creationId xmlns:p14="http://schemas.microsoft.com/office/powerpoint/2010/main" val="19534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Data analysis for young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850" y="1524000"/>
            <a:ext cx="882015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NZ" sz="2800" dirty="0" smtClean="0"/>
              <a:t>Sensory seeking pleasurable sensory experiences of stroking long silky hair and smelling air washed in a particular brand of shampoo</a:t>
            </a:r>
          </a:p>
          <a:p>
            <a:pPr>
              <a:defRPr/>
            </a:pPr>
            <a:r>
              <a:rPr lang="en-NZ" sz="2800" dirty="0" smtClean="0"/>
              <a:t>Does not seem to have and sexual components/intentions of this behaviour</a:t>
            </a:r>
          </a:p>
          <a:p>
            <a:pPr>
              <a:defRPr/>
            </a:pPr>
            <a:r>
              <a:rPr lang="en-NZ" sz="2800" dirty="0" smtClean="0"/>
              <a:t>States he likes the smell and the feel </a:t>
            </a:r>
          </a:p>
          <a:p>
            <a:pPr marL="0" indent="0">
              <a:buFontTx/>
              <a:buNone/>
              <a:defRPr/>
            </a:pPr>
            <a:endParaRPr lang="en-NZ" dirty="0" smtClean="0"/>
          </a:p>
          <a:p>
            <a:pPr marL="0" indent="0">
              <a:buFontTx/>
              <a:buNone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617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692150"/>
          </a:xfrm>
        </p:spPr>
        <p:txBody>
          <a:bodyPr/>
          <a:lstStyle/>
          <a:p>
            <a:r>
              <a:rPr lang="en-NZ" altLang="en-US" smtClean="0"/>
              <a:t>Goal &amp; Plan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38031976"/>
              </p:ext>
            </p:extLst>
          </p:nvPr>
        </p:nvGraphicFramePr>
        <p:xfrm>
          <a:off x="0" y="806450"/>
          <a:ext cx="9144000" cy="605155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905001"/>
                <a:gridCol w="2666999"/>
                <a:gridCol w="2286000"/>
                <a:gridCol w="2286000"/>
              </a:tblGrid>
              <a:tr h="836945"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Goal</a:t>
                      </a:r>
                      <a:endParaRPr lang="en-NZ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NZ" sz="1800" dirty="0" smtClean="0"/>
                        <a:t>Strategies</a:t>
                      </a:r>
                      <a:endParaRPr lang="en-NZ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 smtClean="0"/>
                        <a:t>Prompts</a:t>
                      </a:r>
                      <a:r>
                        <a:rPr lang="en-NZ" sz="1800" baseline="0" dirty="0" smtClean="0"/>
                        <a:t> to be used</a:t>
                      </a:r>
                      <a:endParaRPr lang="en-NZ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 err="1" smtClean="0"/>
                        <a:t>Reinforcers</a:t>
                      </a:r>
                      <a:endParaRPr lang="en-NZ" sz="1800" dirty="0" smtClean="0"/>
                    </a:p>
                    <a:p>
                      <a:endParaRPr lang="en-NZ" sz="1800" dirty="0"/>
                    </a:p>
                  </a:txBody>
                  <a:tcPr marT="45716" marB="45716"/>
                </a:tc>
              </a:tr>
              <a:tr h="2322968">
                <a:tc>
                  <a:txBody>
                    <a:bodyPr/>
                    <a:lstStyle/>
                    <a:p>
                      <a:r>
                        <a:rPr lang="en-NZ" sz="1800" b="1" dirty="0" smtClean="0">
                          <a:solidFill>
                            <a:schemeClr val="tx1"/>
                          </a:solidFill>
                        </a:rPr>
                        <a:t>To not stroke other</a:t>
                      </a:r>
                      <a:r>
                        <a:rPr lang="en-NZ" sz="1800" b="1" baseline="0" dirty="0" smtClean="0">
                          <a:solidFill>
                            <a:schemeClr val="tx1"/>
                          </a:solidFill>
                        </a:rPr>
                        <a:t> people’s hair</a:t>
                      </a:r>
                      <a:endParaRPr lang="en-N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Provide him with a bracelet made of silky hair extensions (bought from hair shop)</a:t>
                      </a:r>
                    </a:p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Distraction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NZ" sz="1800" baseline="0" dirty="0" err="1" smtClean="0">
                          <a:solidFill>
                            <a:schemeClr val="tx1"/>
                          </a:solidFill>
                        </a:rPr>
                        <a:t>ipad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 with </a:t>
                      </a:r>
                      <a:r>
                        <a:rPr lang="en-NZ" sz="1800" baseline="0" dirty="0" err="1" smtClean="0">
                          <a:solidFill>
                            <a:schemeClr val="tx1"/>
                          </a:solidFill>
                        </a:rPr>
                        <a:t>minecraft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 on it</a:t>
                      </a:r>
                    </a:p>
                    <a:p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“What does your bracelet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 feel like?”</a:t>
                      </a:r>
                    </a:p>
                    <a:p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“Can you show me what you built in Minecraft last night?”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Extra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 time on the </a:t>
                      </a:r>
                      <a:r>
                        <a:rPr lang="en-NZ" sz="1800" baseline="0" dirty="0" err="1" smtClean="0">
                          <a:solidFill>
                            <a:schemeClr val="tx1"/>
                          </a:solidFill>
                        </a:rPr>
                        <a:t>ipad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 (5 </a:t>
                      </a:r>
                      <a:r>
                        <a:rPr lang="en-NZ" sz="1800" baseline="0" dirty="0" err="1" smtClean="0">
                          <a:solidFill>
                            <a:schemeClr val="tx1"/>
                          </a:solidFill>
                        </a:rPr>
                        <a:t>mins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 for each instance of not touching hair of females close to him)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1055889">
                <a:tc>
                  <a:txBody>
                    <a:bodyPr/>
                    <a:lstStyle/>
                    <a:p>
                      <a:r>
                        <a:rPr lang="en-NZ" sz="1800" b="1" dirty="0" smtClean="0">
                          <a:solidFill>
                            <a:schemeClr val="tx1"/>
                          </a:solidFill>
                        </a:rPr>
                        <a:t>To not sniff other people’s hair</a:t>
                      </a:r>
                      <a:endParaRPr lang="en-N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To wash his own hair and his hair bracelet in ‘</a:t>
                      </a:r>
                      <a:r>
                        <a:rPr lang="en-NZ" sz="1800" dirty="0" err="1" smtClean="0">
                          <a:solidFill>
                            <a:schemeClr val="tx1"/>
                          </a:solidFill>
                        </a:rPr>
                        <a:t>Silkessence</a:t>
                      </a:r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“Do you need to wash your bracelet again?” 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As above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1835748">
                <a:tc>
                  <a:txBody>
                    <a:bodyPr/>
                    <a:lstStyle/>
                    <a:p>
                      <a:r>
                        <a:rPr lang="en-NZ" sz="1800" b="1" dirty="0" smtClean="0">
                          <a:solidFill>
                            <a:schemeClr val="tx1"/>
                          </a:solidFill>
                        </a:rPr>
                        <a:t>To wear his ‘hair</a:t>
                      </a:r>
                      <a:r>
                        <a:rPr lang="en-NZ" sz="1800" b="1" baseline="0" dirty="0" smtClean="0">
                          <a:solidFill>
                            <a:schemeClr val="tx1"/>
                          </a:solidFill>
                        </a:rPr>
                        <a:t> bracelet’</a:t>
                      </a:r>
                      <a:endParaRPr lang="en-N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Take him to hair shop, let him choose the hair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 and help to make the bracelet (braided or macramé)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“Do you like this one?” “Does this one feel nice?’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He gets to choose and make his own bracelet.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2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Reasons for self-harm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4213" y="1524000"/>
            <a:ext cx="7772400" cy="30575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NZ" sz="2800" dirty="0" smtClean="0"/>
              <a:t>Only way person feels they exist</a:t>
            </a:r>
          </a:p>
          <a:p>
            <a:pPr>
              <a:defRPr/>
            </a:pPr>
            <a:r>
              <a:rPr lang="en-NZ" sz="2800" dirty="0" smtClean="0"/>
              <a:t>Stops emotional pain from being as painful</a:t>
            </a:r>
          </a:p>
          <a:p>
            <a:pPr>
              <a:defRPr/>
            </a:pPr>
            <a:r>
              <a:rPr lang="en-NZ" sz="2800" dirty="0" smtClean="0"/>
              <a:t>Side effects of medication</a:t>
            </a:r>
          </a:p>
          <a:p>
            <a:pPr>
              <a:defRPr/>
            </a:pPr>
            <a:r>
              <a:rPr lang="en-NZ" sz="2800" dirty="0" smtClean="0"/>
              <a:t>Provides sensory pleasure</a:t>
            </a:r>
          </a:p>
          <a:p>
            <a:pPr marL="0" indent="0">
              <a:buFontTx/>
              <a:buNone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664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Self-harm issues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684213" y="1524000"/>
            <a:ext cx="7772400" cy="4343400"/>
          </a:xfrm>
          <a:prstGeom prst="rect">
            <a:avLst/>
          </a:prstGeom>
        </p:spPr>
        <p:txBody>
          <a:bodyPr/>
          <a:lstStyle/>
          <a:p>
            <a:r>
              <a:rPr lang="en-NZ" altLang="en-US" sz="2800" dirty="0" smtClean="0"/>
              <a:t>Can escalate over time</a:t>
            </a:r>
          </a:p>
          <a:p>
            <a:r>
              <a:rPr lang="en-NZ" altLang="en-US" sz="2800" dirty="0" smtClean="0"/>
              <a:t>Can cause serious and permanent damage </a:t>
            </a:r>
          </a:p>
          <a:p>
            <a:r>
              <a:rPr lang="en-NZ" altLang="en-US" sz="2800" dirty="0" smtClean="0"/>
              <a:t>Requires professional intervention (psychologist/psychiatrist) </a:t>
            </a:r>
          </a:p>
          <a:p>
            <a:r>
              <a:rPr lang="en-NZ" altLang="en-US" sz="2800" dirty="0" smtClean="0"/>
              <a:t>Side effects of medication MUST be investigated </a:t>
            </a:r>
          </a:p>
        </p:txBody>
      </p:sp>
    </p:spTree>
    <p:extLst>
      <p:ext uri="{BB962C8B-B14F-4D97-AF65-F5344CB8AC3E}">
        <p14:creationId xmlns:p14="http://schemas.microsoft.com/office/powerpoint/2010/main" val="19829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Reasons for harming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4213" y="1524000"/>
            <a:ext cx="7772400" cy="30575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NZ" sz="2800" dirty="0" smtClean="0"/>
              <a:t>Only way person feels they exist</a:t>
            </a:r>
          </a:p>
          <a:p>
            <a:pPr>
              <a:defRPr/>
            </a:pPr>
            <a:r>
              <a:rPr lang="en-NZ" sz="2800" dirty="0" smtClean="0"/>
              <a:t>An expression of emotions</a:t>
            </a:r>
          </a:p>
          <a:p>
            <a:pPr>
              <a:defRPr/>
            </a:pPr>
            <a:r>
              <a:rPr lang="en-NZ" sz="2800" dirty="0" smtClean="0"/>
              <a:t>Does not know it is unacceptable/illegal</a:t>
            </a:r>
          </a:p>
          <a:p>
            <a:pPr>
              <a:defRPr/>
            </a:pPr>
            <a:r>
              <a:rPr lang="en-NZ" sz="2800" dirty="0" smtClean="0"/>
              <a:t>Trying to get own way</a:t>
            </a:r>
          </a:p>
          <a:p>
            <a:pPr>
              <a:defRPr/>
            </a:pPr>
            <a:r>
              <a:rPr lang="en-NZ" sz="2800" dirty="0" smtClean="0"/>
              <a:t>Trying to defend self or others</a:t>
            </a:r>
          </a:p>
          <a:p>
            <a:pPr marL="0" indent="0">
              <a:buFontTx/>
              <a:buNone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81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Issues around harming others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684213" y="1524000"/>
            <a:ext cx="7772400" cy="4343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NZ" altLang="en-US" sz="2800" dirty="0" smtClean="0"/>
              <a:t>Can escalate over time – important not to let children continue to harm others</a:t>
            </a:r>
          </a:p>
          <a:p>
            <a:r>
              <a:rPr lang="en-NZ" altLang="en-US" sz="2800" dirty="0" smtClean="0"/>
              <a:t>Can result in prison/jail</a:t>
            </a:r>
          </a:p>
          <a:p>
            <a:r>
              <a:rPr lang="en-NZ" altLang="en-US" sz="2800" dirty="0" smtClean="0"/>
              <a:t>Need to be sure person is not being bullied/abused and is just trying to protect self and/or others</a:t>
            </a:r>
          </a:p>
          <a:p>
            <a:r>
              <a:rPr lang="en-NZ" altLang="en-US" sz="2800" dirty="0" smtClean="0"/>
              <a:t>Can result in alienation and loneliness which can lead to mental health issues</a:t>
            </a:r>
          </a:p>
        </p:txBody>
      </p:sp>
    </p:spTree>
    <p:extLst>
      <p:ext uri="{BB962C8B-B14F-4D97-AF65-F5344CB8AC3E}">
        <p14:creationId xmlns:p14="http://schemas.microsoft.com/office/powerpoint/2010/main" val="13517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NZ" altLang="en-US" smtClean="0"/>
              <a:t>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4213" y="1331913"/>
            <a:ext cx="7772400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NZ" sz="2400" dirty="0" smtClean="0"/>
              <a:t>People on the autism spectrum are at a higher risk of all kinds of abuse than other people.</a:t>
            </a:r>
          </a:p>
          <a:p>
            <a:pPr>
              <a:defRPr/>
            </a:pPr>
            <a:r>
              <a:rPr lang="en-NZ" sz="2400" dirty="0" smtClean="0"/>
              <a:t>People on the autism spectrum have higher risk for anxiety, depression and suicide than other people.</a:t>
            </a:r>
          </a:p>
          <a:p>
            <a:pPr>
              <a:defRPr/>
            </a:pPr>
            <a:r>
              <a:rPr lang="en-NZ" sz="2400" dirty="0" smtClean="0"/>
              <a:t>Bullying can have devastating life long impacts</a:t>
            </a:r>
          </a:p>
          <a:p>
            <a:pPr>
              <a:defRPr/>
            </a:pPr>
            <a:r>
              <a:rPr lang="en-NZ" sz="2400" dirty="0" smtClean="0"/>
              <a:t>Saying that someone on the autism spectrum will never achieve or be able to have friends/a family in front of them can also have devastating life long impacts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9126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Autism spectrum sensory issues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057401"/>
            <a:ext cx="4895850" cy="4800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NZ" dirty="0"/>
              <a:t>It is very difficult to know if different interpretations of and reactions to sensory input are due to differences in input or in the processing. </a:t>
            </a:r>
          </a:p>
          <a:p>
            <a:pPr marL="0" indent="0">
              <a:buNone/>
              <a:defRPr/>
            </a:pPr>
            <a:r>
              <a:rPr lang="en-NZ" dirty="0" smtClean="0"/>
              <a:t>Even </a:t>
            </a:r>
            <a:r>
              <a:rPr lang="en-NZ" dirty="0"/>
              <a:t>when vision is </a:t>
            </a:r>
            <a:r>
              <a:rPr lang="en-NZ" dirty="0" smtClean="0"/>
              <a:t>screened and </a:t>
            </a:r>
            <a:r>
              <a:rPr lang="en-NZ" dirty="0"/>
              <a:t>found to be 20/20 issues </a:t>
            </a:r>
            <a:r>
              <a:rPr lang="en-NZ" dirty="0" smtClean="0"/>
              <a:t>such </a:t>
            </a:r>
            <a:r>
              <a:rPr lang="en-NZ" dirty="0"/>
              <a:t>as:</a:t>
            </a:r>
          </a:p>
          <a:p>
            <a:pPr marL="342900" indent="-342900">
              <a:defRPr/>
            </a:pPr>
            <a:r>
              <a:rPr lang="en-NZ" dirty="0"/>
              <a:t>lack of peripheral vision</a:t>
            </a:r>
          </a:p>
          <a:p>
            <a:pPr marL="342900" indent="-342900">
              <a:defRPr/>
            </a:pPr>
            <a:r>
              <a:rPr lang="en-NZ" dirty="0"/>
              <a:t>poor depth perception</a:t>
            </a:r>
          </a:p>
          <a:p>
            <a:pPr marL="0" indent="0">
              <a:buNone/>
              <a:defRPr/>
            </a:pPr>
            <a:r>
              <a:rPr lang="en-NZ" dirty="0"/>
              <a:t>can exist in many people on </a:t>
            </a:r>
            <a:r>
              <a:rPr lang="en-NZ" dirty="0" smtClean="0"/>
              <a:t>the </a:t>
            </a:r>
            <a:r>
              <a:rPr lang="en-NZ" dirty="0"/>
              <a:t>Autism Spectrum.</a:t>
            </a:r>
          </a:p>
          <a:p>
            <a:endParaRPr lang="en-NZ" dirty="0"/>
          </a:p>
        </p:txBody>
      </p:sp>
      <p:pic>
        <p:nvPicPr>
          <p:cNvPr id="4" name="Picture 4" descr="http://www.visionart-uk.com/images/6%20bumped%20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362200"/>
            <a:ext cx="40957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219201"/>
            <a:ext cx="7772870" cy="4572000"/>
          </a:xfrm>
        </p:spPr>
        <p:txBody>
          <a:bodyPr/>
          <a:lstStyle/>
          <a:p>
            <a:r>
              <a:rPr lang="en-NZ" altLang="en-US" sz="2800" dirty="0"/>
              <a:t>Sensory input is perceived as either muted and/or intensified compared to typical people – this is often referred to as hypo and hyper sensitivity</a:t>
            </a:r>
          </a:p>
          <a:p>
            <a:r>
              <a:rPr lang="en-NZ" altLang="en-US" sz="2800" dirty="0"/>
              <a:t>This leads to experiential differences</a:t>
            </a:r>
          </a:p>
          <a:p>
            <a:r>
              <a:rPr lang="en-NZ" altLang="en-US" sz="2800" dirty="0"/>
              <a:t>This also helps explain sensory sensitivities and sensory seeking and/or avoiding behaviours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302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5943600"/>
            <a:ext cx="2889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NZ" altLang="en-US" b="1" dirty="0">
                <a:hlinkClick r:id="rId4"/>
              </a:rPr>
              <a:t>http://vimeo.com/52193530</a:t>
            </a:r>
            <a:endParaRPr lang="en-NZ" altLang="en-US" b="1" dirty="0"/>
          </a:p>
        </p:txBody>
      </p:sp>
      <p:pic>
        <p:nvPicPr>
          <p:cNvPr id="3" name="Sensory Overload (Interacting with Autism Project) on Vimeo[2]">
            <a:hlinkClick r:id="" action="ppaction://media"/>
          </p:cNvPr>
          <p:cNvPicPr>
            <a:picLocks noRo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914400"/>
            <a:ext cx="7162800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1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356393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behavioralandbrainfunctions.com/content/figures/1744-9081-2-29-7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562"/>
            <a:ext cx="437356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98963" y="297815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altLang="en-US" sz="3200" dirty="0"/>
              <a:t>Typical people are able to both filter and prioritise sensory input. People on the autism spectrum struggle to do this and can easily become overwhelmed.</a:t>
            </a:r>
          </a:p>
        </p:txBody>
      </p:sp>
    </p:spTree>
    <p:extLst>
      <p:ext uri="{BB962C8B-B14F-4D97-AF65-F5344CB8AC3E}">
        <p14:creationId xmlns:p14="http://schemas.microsoft.com/office/powerpoint/2010/main" val="16890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Communication issues</a:t>
            </a:r>
            <a:br>
              <a:rPr lang="en-NZ" dirty="0" smtClean="0"/>
            </a:br>
            <a:r>
              <a:rPr lang="en-NZ" sz="3100" dirty="0" smtClean="0"/>
              <a:t>From </a:t>
            </a:r>
            <a:r>
              <a:rPr lang="en-NZ" sz="3100" dirty="0" err="1"/>
              <a:t>hyperlexia</a:t>
            </a:r>
            <a:r>
              <a:rPr lang="en-NZ" sz="3100" dirty="0"/>
              <a:t> to non-readers/writers</a:t>
            </a:r>
            <a:br>
              <a:rPr lang="en-NZ" sz="3100" dirty="0"/>
            </a:br>
            <a:r>
              <a:rPr lang="en-NZ" sz="3100" dirty="0"/>
              <a:t>From non-stop talking to non-verbal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367093"/>
            <a:ext cx="8839200" cy="4262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 smtClean="0"/>
              <a:t>The issues in common are:</a:t>
            </a:r>
          </a:p>
          <a:p>
            <a:r>
              <a:rPr lang="en-NZ" sz="2400" dirty="0" smtClean="0"/>
              <a:t>A lack OF or </a:t>
            </a:r>
            <a:r>
              <a:rPr lang="en-NZ" sz="2400" dirty="0" err="1" smtClean="0"/>
              <a:t>mis</a:t>
            </a:r>
            <a:r>
              <a:rPr lang="en-NZ" sz="2400" dirty="0" smtClean="0"/>
              <a:t>-understanding of:</a:t>
            </a:r>
          </a:p>
          <a:p>
            <a:pPr marL="0" indent="0">
              <a:buNone/>
            </a:pPr>
            <a:r>
              <a:rPr lang="en-NZ" sz="2400" dirty="0"/>
              <a:t> </a:t>
            </a:r>
            <a:r>
              <a:rPr lang="en-NZ" sz="2400" dirty="0" smtClean="0"/>
              <a:t>                    what, HOW and why to communicate</a:t>
            </a:r>
          </a:p>
          <a:p>
            <a:pPr marL="0" indent="0" algn="ctr">
              <a:buNone/>
            </a:pPr>
            <a:r>
              <a:rPr lang="en-NZ" sz="2400" dirty="0" smtClean="0"/>
              <a:t>A literal and </a:t>
            </a:r>
            <a:r>
              <a:rPr lang="en-NZ" sz="2400" dirty="0" err="1" smtClean="0"/>
              <a:t>hyperlogical</a:t>
            </a:r>
            <a:r>
              <a:rPr lang="en-NZ" sz="2400" dirty="0" smtClean="0"/>
              <a:t> understanding of language</a:t>
            </a:r>
          </a:p>
          <a:p>
            <a:pPr marL="0" indent="0" algn="ctr">
              <a:buNone/>
            </a:pPr>
            <a:r>
              <a:rPr lang="en-NZ" sz="2400" dirty="0" smtClean="0"/>
              <a:t>A different socio-emotional framework for language</a:t>
            </a:r>
          </a:p>
          <a:p>
            <a:pPr marL="0" indent="0" algn="ctr">
              <a:buNone/>
            </a:pPr>
            <a:r>
              <a:rPr lang="en-NZ" sz="2400" dirty="0" smtClean="0"/>
              <a:t>Auditory processing issues</a:t>
            </a:r>
          </a:p>
          <a:p>
            <a:pPr marL="0" indent="0" algn="ctr">
              <a:buNone/>
            </a:pPr>
            <a:r>
              <a:rPr lang="en-NZ" sz="2400" dirty="0" smtClean="0"/>
              <a:t>Competing sensory input masks incoming sounds</a:t>
            </a:r>
          </a:p>
          <a:p>
            <a:pPr marL="0" indent="0">
              <a:buNone/>
            </a:pPr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35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278</TotalTime>
  <Words>2169</Words>
  <Application>Microsoft Office PowerPoint</Application>
  <PresentationFormat>On-screen Show (4:3)</PresentationFormat>
  <Paragraphs>272</Paragraphs>
  <Slides>49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Droplet</vt:lpstr>
      <vt:lpstr>The autism Spectrum Effective Teaching and classroom management strategies</vt:lpstr>
      <vt:lpstr>Effective teaching of autism Spectrum Students is:</vt:lpstr>
      <vt:lpstr>Experience is relative and there are multiple realities….</vt:lpstr>
      <vt:lpstr>Sensory Inputs</vt:lpstr>
      <vt:lpstr>Autism spectrum sensory issues</vt:lpstr>
      <vt:lpstr>PowerPoint Presentation</vt:lpstr>
      <vt:lpstr>PowerPoint Presentation</vt:lpstr>
      <vt:lpstr>PowerPoint Presentation</vt:lpstr>
      <vt:lpstr>Communication issues From hyperlexia to non-readers/writers From non-stop talking to non-verbal </vt:lpstr>
      <vt:lpstr>Other communication issues</vt:lpstr>
      <vt:lpstr>PowerPoint Presentation</vt:lpstr>
      <vt:lpstr>Would you like to?</vt:lpstr>
      <vt:lpstr>SOCIAL cognition (sense of self and others) is a huge part of  communication. </vt:lpstr>
      <vt:lpstr>Messages that lead to negative sense of self</vt:lpstr>
      <vt:lpstr>Creating a positive sense of I to support positive interpersonal relationships.</vt:lpstr>
      <vt:lpstr>PowerPoint Presentation</vt:lpstr>
      <vt:lpstr>Other communication issues</vt:lpstr>
      <vt:lpstr>Can’t or won’t</vt:lpstr>
      <vt:lpstr>If you spark the interest of aN Autistic spectrum student:</vt:lpstr>
      <vt:lpstr>PowerPoint Presentation</vt:lpstr>
      <vt:lpstr>Using special interests/passions</vt:lpstr>
      <vt:lpstr>Behaviours of concern</vt:lpstr>
      <vt:lpstr>Avoiding confrontations</vt:lpstr>
      <vt:lpstr>PowerPoint Presentation</vt:lpstr>
      <vt:lpstr>PowerPoint Presentation</vt:lpstr>
      <vt:lpstr>To prevent sensory input causing behaviours of concern</vt:lpstr>
      <vt:lpstr>Problem solving behaviours of concern</vt:lpstr>
      <vt:lpstr>Problem solving behaviours of concern</vt:lpstr>
      <vt:lpstr>Replacement behaviours</vt:lpstr>
      <vt:lpstr>Replacement behaviours</vt:lpstr>
      <vt:lpstr>* Easy shortcuts</vt:lpstr>
      <vt:lpstr>Data collection</vt:lpstr>
      <vt:lpstr>Data analysis</vt:lpstr>
      <vt:lpstr>Input from the individual</vt:lpstr>
      <vt:lpstr>Setting goals</vt:lpstr>
      <vt:lpstr>Environmental modifications</vt:lpstr>
      <vt:lpstr>School Years</vt:lpstr>
      <vt:lpstr>Data collection for schoolchild</vt:lpstr>
      <vt:lpstr>Data analysis for schoolchild</vt:lpstr>
      <vt:lpstr>Goal &amp; Plan</vt:lpstr>
      <vt:lpstr>Young Adult</vt:lpstr>
      <vt:lpstr>Data collection for young adult</vt:lpstr>
      <vt:lpstr>Data analysis for young adult</vt:lpstr>
      <vt:lpstr>Goal &amp; Plan</vt:lpstr>
      <vt:lpstr>Reasons for self-harm</vt:lpstr>
      <vt:lpstr>Self-harm issues</vt:lpstr>
      <vt:lpstr>Reasons for harming others</vt:lpstr>
      <vt:lpstr>Issues around harming others</vt:lpstr>
      <vt:lpstr>OTHERS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autism Spectrum Effective Teaching and classroom management strategies</dc:title>
  <dc:creator>Emma Goodall</dc:creator>
  <cp:lastModifiedBy>Educator</cp:lastModifiedBy>
  <cp:revision>23</cp:revision>
  <dcterms:created xsi:type="dcterms:W3CDTF">2006-08-16T00:00:00Z</dcterms:created>
  <dcterms:modified xsi:type="dcterms:W3CDTF">2015-07-13T08:32:57Z</dcterms:modified>
</cp:coreProperties>
</file>