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58" r:id="rId26"/>
    <p:sldId id="259" r:id="rId27"/>
    <p:sldId id="25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55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taffmember:Desktop:C%207%20Needs%20Analysis:Needs%20Analysis:School%20Types%20copy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Years 0-10</a:t>
            </a:r>
            <a:endParaRPr lang="en-US" dirty="0"/>
          </a:p>
        </c:rich>
      </c:tx>
      <c:layout>
        <c:manualLayout>
          <c:xMode val="edge"/>
          <c:yMode val="edge"/>
          <c:x val="0.67600284339457595"/>
          <c:y val="2.7777777777777801E-2"/>
        </c:manualLayout>
      </c:layout>
      <c:overlay val="0"/>
    </c:title>
    <c:autoTitleDeleted val="0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2EB1E-B2FF-2947-8A8F-0D0D3BD2FF66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504A9-8B6B-8642-ABE5-955C9C1F7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NZ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E14D18-E25C-AF42-B6C8-5E0B70934F48}" type="slidenum">
              <a:rPr lang="en-NZ" sz="1200">
                <a:latin typeface="Calibri" charset="0"/>
              </a:rPr>
              <a:pPr/>
              <a:t>13</a:t>
            </a:fld>
            <a:endParaRPr lang="en-NZ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NZ">
              <a:latin typeface="Calibri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EF7963-B342-3A4A-88A8-0C06C73401D2}" type="slidenum">
              <a:rPr lang="en-NZ" sz="1200">
                <a:latin typeface="Calibri" charset="0"/>
              </a:rPr>
              <a:pPr/>
              <a:t>18</a:t>
            </a:fld>
            <a:endParaRPr lang="en-NZ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11/21/2014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bis.or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96646"/>
          </a:xfrm>
        </p:spPr>
        <p:txBody>
          <a:bodyPr/>
          <a:lstStyle/>
          <a:p>
            <a:r>
              <a:rPr lang="en-US" dirty="0" smtClean="0"/>
              <a:t>SWPB4L Conference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8784"/>
            <a:ext cx="6400800" cy="3023416"/>
          </a:xfrm>
        </p:spPr>
        <p:txBody>
          <a:bodyPr/>
          <a:lstStyle/>
          <a:p>
            <a:r>
              <a:rPr lang="en-US" dirty="0" smtClean="0"/>
              <a:t>RTLB Cluster Managers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5450"/>
            <a:ext cx="8229600" cy="5734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Structure includes: </a:t>
            </a:r>
          </a:p>
          <a:p>
            <a:r>
              <a:rPr lang="en-US" sz="2800" dirty="0" smtClean="0"/>
              <a:t>Student reps- leadership, reps, role models</a:t>
            </a:r>
          </a:p>
          <a:p>
            <a:r>
              <a:rPr lang="en-US" sz="2800" dirty="0" err="1" smtClean="0"/>
              <a:t>Aroha</a:t>
            </a:r>
            <a:r>
              <a:rPr lang="en-US" sz="2800" dirty="0" smtClean="0"/>
              <a:t> rewards- to students showing” </a:t>
            </a:r>
            <a:r>
              <a:rPr lang="en-US" sz="2800" dirty="0" err="1" smtClean="0"/>
              <a:t>Aroha</a:t>
            </a:r>
            <a:r>
              <a:rPr lang="en-US" sz="2800" dirty="0" smtClean="0"/>
              <a:t>”</a:t>
            </a:r>
          </a:p>
          <a:p>
            <a:r>
              <a:rPr lang="en-US" sz="2800" dirty="0" err="1" smtClean="0"/>
              <a:t>Aroha</a:t>
            </a:r>
            <a:r>
              <a:rPr lang="en-US" sz="2800" dirty="0" smtClean="0"/>
              <a:t> assemblies- “spinning wheel” rewards</a:t>
            </a:r>
          </a:p>
          <a:p>
            <a:r>
              <a:rPr lang="en-US" sz="2800" dirty="0" err="1" smtClean="0"/>
              <a:t>Aroha</a:t>
            </a:r>
            <a:r>
              <a:rPr lang="en-US" sz="2800" dirty="0" smtClean="0"/>
              <a:t> game show, each term</a:t>
            </a:r>
          </a:p>
          <a:p>
            <a:r>
              <a:rPr lang="en-US" sz="2800" dirty="0" err="1" smtClean="0"/>
              <a:t>Aroha</a:t>
            </a:r>
            <a:r>
              <a:rPr lang="en-US" sz="2800" dirty="0" smtClean="0"/>
              <a:t> stamps</a:t>
            </a:r>
          </a:p>
          <a:p>
            <a:r>
              <a:rPr lang="en-US" sz="2800" dirty="0" err="1" smtClean="0"/>
              <a:t>Aroha</a:t>
            </a:r>
            <a:r>
              <a:rPr lang="en-US" sz="2800" dirty="0" smtClean="0"/>
              <a:t> school bus- long-term rewards/prizes</a:t>
            </a:r>
          </a:p>
          <a:p>
            <a:r>
              <a:rPr lang="en-US" sz="2800" dirty="0" err="1" smtClean="0"/>
              <a:t>Aroha</a:t>
            </a:r>
            <a:r>
              <a:rPr lang="en-US" sz="2800" dirty="0" smtClean="0"/>
              <a:t> trading cards</a:t>
            </a:r>
          </a:p>
          <a:p>
            <a:r>
              <a:rPr lang="en-US" sz="2800" dirty="0" smtClean="0"/>
              <a:t>Caretaker rewards</a:t>
            </a:r>
          </a:p>
          <a:p>
            <a:r>
              <a:rPr lang="en-US" sz="2800" dirty="0" smtClean="0"/>
              <a:t>Designs- Year 8 Hoodies, logo</a:t>
            </a:r>
          </a:p>
          <a:p>
            <a:r>
              <a:rPr lang="en-US" sz="2800" dirty="0" smtClean="0"/>
              <a:t>Staff acknowledgements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79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PB4L in 5 West Auckland Secondary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 team approach over the cluster of 5 schools</a:t>
            </a:r>
          </a:p>
          <a:p>
            <a:r>
              <a:rPr lang="en-US" sz="2800" dirty="0" smtClean="0"/>
              <a:t>Each school set their own Framework –”Doing it Your Way”.</a:t>
            </a:r>
          </a:p>
          <a:p>
            <a:r>
              <a:rPr lang="en-US" sz="2800" dirty="0" smtClean="0"/>
              <a:t>Team work- coming together; working together; keeping the enthusiasm/capacity.</a:t>
            </a:r>
          </a:p>
          <a:p>
            <a:r>
              <a:rPr lang="en-US" sz="2800" dirty="0" smtClean="0"/>
              <a:t>Values: Each school set their own </a:t>
            </a:r>
            <a:r>
              <a:rPr lang="en-US" sz="2800" dirty="0" err="1" smtClean="0"/>
              <a:t>eg</a:t>
            </a:r>
            <a:r>
              <a:rPr lang="en-US" sz="2800" dirty="0"/>
              <a:t> </a:t>
            </a:r>
            <a:r>
              <a:rPr lang="en-US" sz="2800" b="1" dirty="0" smtClean="0"/>
              <a:t>PRIDE</a:t>
            </a:r>
            <a:r>
              <a:rPr lang="en-US" sz="2800" dirty="0" smtClean="0"/>
              <a:t>-</a:t>
            </a:r>
          </a:p>
          <a:p>
            <a:pPr marL="0" indent="0">
              <a:buNone/>
            </a:pPr>
            <a:r>
              <a:rPr lang="en-US" sz="2800" b="1" dirty="0" err="1" smtClean="0"/>
              <a:t>P</a:t>
            </a:r>
            <a:r>
              <a:rPr lang="en-US" sz="2800" dirty="0" err="1" smtClean="0"/>
              <a:t>articipatiion</a:t>
            </a:r>
            <a:r>
              <a:rPr lang="en-US" sz="2800" dirty="0" smtClean="0"/>
              <a:t>; </a:t>
            </a:r>
            <a:r>
              <a:rPr lang="en-US" sz="2800" b="1" dirty="0" smtClean="0"/>
              <a:t>R</a:t>
            </a:r>
            <a:r>
              <a:rPr lang="en-US" sz="2800" dirty="0" smtClean="0"/>
              <a:t>espect; </a:t>
            </a:r>
            <a:r>
              <a:rPr lang="en-US" sz="2800" b="1" dirty="0" smtClean="0"/>
              <a:t>I</a:t>
            </a:r>
            <a:r>
              <a:rPr lang="en-US" sz="2800" dirty="0" smtClean="0"/>
              <a:t>ntegrity; </a:t>
            </a:r>
            <a:r>
              <a:rPr lang="en-US" sz="2800" b="1" dirty="0" smtClean="0"/>
              <a:t>D</a:t>
            </a:r>
            <a:r>
              <a:rPr lang="en-US" sz="2800" dirty="0" smtClean="0"/>
              <a:t>iligence; </a:t>
            </a:r>
            <a:r>
              <a:rPr lang="en-US" sz="2800" b="1" dirty="0" smtClean="0"/>
              <a:t>E</a:t>
            </a:r>
            <a:r>
              <a:rPr lang="en-US" sz="2800" dirty="0" smtClean="0"/>
              <a:t>mpathy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Data: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77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250"/>
            <a:ext cx="8229600" cy="66357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u="sng" dirty="0" smtClean="0"/>
              <a:t>Challenges</a:t>
            </a:r>
            <a:r>
              <a:rPr lang="en-US" sz="2400" b="1" dirty="0" smtClean="0"/>
              <a:t>-</a:t>
            </a:r>
          </a:p>
          <a:p>
            <a:r>
              <a:rPr lang="en-US" sz="2400" dirty="0" smtClean="0"/>
              <a:t>KMAR has limits</a:t>
            </a:r>
          </a:p>
          <a:p>
            <a:r>
              <a:rPr lang="en-US" sz="2400" dirty="0" smtClean="0"/>
              <a:t>SMS may be better, needs investigating</a:t>
            </a:r>
          </a:p>
          <a:p>
            <a:r>
              <a:rPr lang="en-US" sz="2400" dirty="0" smtClean="0"/>
              <a:t>Staff buy-in</a:t>
            </a:r>
          </a:p>
          <a:p>
            <a:r>
              <a:rPr lang="en-US" sz="2400" dirty="0" smtClean="0"/>
              <a:t>Time availability- for meetings, PLD</a:t>
            </a:r>
          </a:p>
          <a:p>
            <a:r>
              <a:rPr lang="en-US" sz="2400" dirty="0" smtClean="0"/>
              <a:t>Competition with other school initiatives</a:t>
            </a:r>
          </a:p>
          <a:p>
            <a:r>
              <a:rPr lang="en-US" sz="2400" dirty="0" smtClean="0"/>
              <a:t>Being able to work in a cluster</a:t>
            </a:r>
          </a:p>
          <a:p>
            <a:pPr marL="0" indent="0">
              <a:buNone/>
            </a:pPr>
            <a:r>
              <a:rPr lang="en-US" sz="2400" b="1" u="sng" dirty="0" smtClean="0"/>
              <a:t>Positives</a:t>
            </a:r>
          </a:p>
          <a:p>
            <a:r>
              <a:rPr lang="en-US" sz="2400" dirty="0" smtClean="0"/>
              <a:t>Graphs give a pattern of incidents/ times</a:t>
            </a:r>
          </a:p>
          <a:p>
            <a:r>
              <a:rPr lang="en-US" sz="2400" dirty="0" smtClean="0"/>
              <a:t>Graphs give a point for discussion</a:t>
            </a:r>
          </a:p>
          <a:p>
            <a:r>
              <a:rPr lang="en-US" sz="2400" dirty="0" smtClean="0"/>
              <a:t>Teaching PB4L values through facility areas gives sustainable and natural- </a:t>
            </a:r>
            <a:r>
              <a:rPr lang="en-US" sz="2400" dirty="0" err="1" smtClean="0"/>
              <a:t>eg</a:t>
            </a:r>
            <a:r>
              <a:rPr lang="en-US" sz="2400" dirty="0" smtClean="0"/>
              <a:t> litter in economics</a:t>
            </a:r>
          </a:p>
          <a:p>
            <a:r>
              <a:rPr lang="en-US" sz="2400" dirty="0" smtClean="0"/>
              <a:t>Acknowledgements are popular ( not promoted as rewards)</a:t>
            </a:r>
          </a:p>
          <a:p>
            <a:r>
              <a:rPr lang="en-US" sz="2400" dirty="0" smtClean="0"/>
              <a:t>Teaching- don</a:t>
            </a:r>
            <a:r>
              <a:rPr lang="fr-FR" sz="2400" dirty="0" smtClean="0"/>
              <a:t>’</a:t>
            </a:r>
            <a:r>
              <a:rPr lang="en-US" sz="2400" dirty="0" smtClean="0"/>
              <a:t>t assume a thing, either to staff or students</a:t>
            </a:r>
          </a:p>
          <a:p>
            <a:r>
              <a:rPr lang="en-US" sz="2400" dirty="0" smtClean="0"/>
              <a:t>“…Teach a man to fish &amp; you feed him for </a:t>
            </a:r>
            <a:r>
              <a:rPr lang="en-US" sz="2400" smtClean="0"/>
              <a:t>a lifetime.”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0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ctrTitle"/>
          </p:nvPr>
        </p:nvSpPr>
        <p:spPr>
          <a:xfrm>
            <a:off x="900113" y="2143125"/>
            <a:ext cx="7658100" cy="27987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AU" sz="6000" b="1" dirty="0">
                <a:latin typeface="Calibri" charset="0"/>
              </a:rPr>
              <a:t>PB4L</a:t>
            </a:r>
            <a:br>
              <a:rPr lang="en-AU" sz="6000" b="1" dirty="0">
                <a:latin typeface="Calibri" charset="0"/>
              </a:rPr>
            </a:br>
            <a:r>
              <a:rPr lang="en-AU" sz="6000" b="1" dirty="0">
                <a:latin typeface="Calibri" charset="0"/>
              </a:rPr>
              <a:t>Social Skills</a:t>
            </a:r>
            <a:br>
              <a:rPr lang="en-AU" sz="6000" b="1" dirty="0">
                <a:latin typeface="Calibri" charset="0"/>
              </a:rPr>
            </a:br>
            <a:endParaRPr lang="en-NZ" sz="6000" b="1" dirty="0">
              <a:latin typeface="Calibri" charset="0"/>
            </a:endParaRPr>
          </a:p>
        </p:txBody>
      </p:sp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2195513" y="4292600"/>
            <a:ext cx="5256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AU" sz="1400" b="1"/>
              <a:t>(from George Sugai’s presentation at PB4L conference September 2014 Hamilton)</a:t>
            </a:r>
            <a:endParaRPr lang="en-NZ" sz="1400"/>
          </a:p>
        </p:txBody>
      </p:sp>
    </p:spTree>
    <p:extLst>
      <p:ext uri="{BB962C8B-B14F-4D97-AF65-F5344CB8AC3E}">
        <p14:creationId xmlns:p14="http://schemas.microsoft.com/office/powerpoint/2010/main" val="15080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Teaching Social Skills Alongside Curriculum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755650" y="1844675"/>
            <a:ext cx="79311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NZ" sz="3600"/>
              <a:t>Promoting and teaching social skills is as important as teaching academic skills</a:t>
            </a:r>
          </a:p>
          <a:p>
            <a:pPr eaLnBrk="1" hangingPunct="1"/>
            <a:r>
              <a:rPr lang="en-NZ" sz="3600"/>
              <a:t>--understanding why and how social skills are learned and encouraged is less understood (Sugai)</a:t>
            </a:r>
          </a:p>
        </p:txBody>
      </p:sp>
    </p:spTree>
    <p:extLst>
      <p:ext uri="{BB962C8B-B14F-4D97-AF65-F5344CB8AC3E}">
        <p14:creationId xmlns:p14="http://schemas.microsoft.com/office/powerpoint/2010/main" val="41325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>
                <a:latin typeface="Calibri" charset="0"/>
              </a:rPr>
              <a:t>Low Behaviour Referrals =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>
                <a:latin typeface="Calibri" charset="0"/>
              </a:rPr>
              <a:t>Schools with low behaviour referrals showed higher academic gains. </a:t>
            </a:r>
          </a:p>
          <a:p>
            <a:r>
              <a:rPr lang="en-NZ">
                <a:latin typeface="Calibri" charset="0"/>
              </a:rPr>
              <a:t>Schools with high behaviour referrals showed low academic success</a:t>
            </a:r>
          </a:p>
          <a:p>
            <a:r>
              <a:rPr lang="en-NZ">
                <a:latin typeface="Calibri" charset="0"/>
              </a:rPr>
              <a:t>Must teach social skills and learning instruction together, can’t just teach social skills.  </a:t>
            </a:r>
          </a:p>
          <a:p>
            <a:r>
              <a:rPr lang="en-NZ" sz="2800">
                <a:latin typeface="Calibri" charset="0"/>
              </a:rPr>
              <a:t>Researchers Mackintosh Chard Horner Nielsen, Horner</a:t>
            </a:r>
          </a:p>
        </p:txBody>
      </p:sp>
    </p:spTree>
    <p:extLst>
      <p:ext uri="{BB962C8B-B14F-4D97-AF65-F5344CB8AC3E}">
        <p14:creationId xmlns:p14="http://schemas.microsoft.com/office/powerpoint/2010/main" val="25672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>
                <a:latin typeface="Calibri" charset="0"/>
              </a:rPr>
              <a:t>Social Skills Levels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49275" y="1141413"/>
            <a:ext cx="8434388" cy="571658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en-NZ" sz="2400">
              <a:latin typeface="Calibri" charset="0"/>
            </a:endParaRPr>
          </a:p>
          <a:p>
            <a:pPr marL="0" indent="0">
              <a:buFont typeface="Arial" charset="0"/>
              <a:buNone/>
            </a:pPr>
            <a:endParaRPr lang="en-NZ" sz="240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NZ">
                <a:latin typeface="Calibri" charset="0"/>
              </a:rPr>
              <a:t>Sugai..”Social skills develop over time, become more fluent”.</a:t>
            </a:r>
          </a:p>
          <a:p>
            <a:pPr marL="0" indent="0">
              <a:buFont typeface="Arial" charset="0"/>
              <a:buNone/>
            </a:pPr>
            <a:r>
              <a:rPr lang="en-NZ">
                <a:latin typeface="Calibri" charset="0"/>
              </a:rPr>
              <a:t>Cannot leave to chance.</a:t>
            </a:r>
          </a:p>
          <a:p>
            <a:pPr marL="0" indent="0">
              <a:buFont typeface="Arial" charset="0"/>
              <a:buNone/>
            </a:pPr>
            <a:r>
              <a:rPr lang="en-NZ">
                <a:latin typeface="Calibri" charset="0"/>
              </a:rPr>
              <a:t>1.Acquisition level..</a:t>
            </a:r>
          </a:p>
          <a:p>
            <a:pPr marL="0" indent="0">
              <a:buFont typeface="Arial" charset="0"/>
              <a:buNone/>
            </a:pPr>
            <a:r>
              <a:rPr lang="en-NZ">
                <a:latin typeface="Calibri" charset="0"/>
              </a:rPr>
              <a:t>2.Fluency level…  Practice with feedback</a:t>
            </a:r>
          </a:p>
          <a:p>
            <a:pPr marL="0" indent="0">
              <a:buFont typeface="Arial" charset="0"/>
              <a:buNone/>
            </a:pPr>
            <a:r>
              <a:rPr lang="en-NZ">
                <a:latin typeface="Calibri" charset="0"/>
              </a:rPr>
              <a:t>3.Maintenance</a:t>
            </a:r>
          </a:p>
          <a:p>
            <a:pPr marL="0" indent="0">
              <a:buFont typeface="Arial" charset="0"/>
              <a:buNone/>
            </a:pPr>
            <a:r>
              <a:rPr lang="en-NZ">
                <a:latin typeface="Calibri" charset="0"/>
              </a:rPr>
              <a:t>4. Generalisation</a:t>
            </a:r>
          </a:p>
        </p:txBody>
      </p:sp>
    </p:spTree>
    <p:extLst>
      <p:ext uri="{BB962C8B-B14F-4D97-AF65-F5344CB8AC3E}">
        <p14:creationId xmlns:p14="http://schemas.microsoft.com/office/powerpoint/2010/main" val="9215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r>
              <a:rPr lang="en-NZ" b="1">
                <a:latin typeface="Calibri" charset="0"/>
              </a:rPr>
              <a:t/>
            </a:r>
            <a:br>
              <a:rPr lang="en-NZ" b="1">
                <a:latin typeface="Calibri" charset="0"/>
              </a:rPr>
            </a:br>
            <a:r>
              <a:rPr lang="en-NZ" b="1">
                <a:latin typeface="Calibri" charset="0"/>
              </a:rPr>
              <a:t>Social Skills Focus </a:t>
            </a:r>
            <a:r>
              <a:rPr lang="en-NZ" sz="3600" b="1">
                <a:latin typeface="Calibri" charset="0"/>
              </a:rPr>
              <a:t/>
            </a:r>
            <a:br>
              <a:rPr lang="en-NZ" sz="3600" b="1">
                <a:latin typeface="Calibri" charset="0"/>
              </a:rPr>
            </a:br>
            <a:endParaRPr lang="en-NZ">
              <a:latin typeface="Calibri" charset="0"/>
            </a:endParaRP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12150" cy="4852988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NZ" sz="2800" dirty="0" smtClean="0">
                <a:latin typeface="Calibri" charset="0"/>
                <a:cs typeface="+mn-cs"/>
              </a:rPr>
              <a:t>1.PB4L Schoolwide </a:t>
            </a:r>
            <a:r>
              <a:rPr lang="en-NZ" sz="2800" dirty="0">
                <a:latin typeface="Calibri" charset="0"/>
                <a:cs typeface="+mn-cs"/>
              </a:rPr>
              <a:t>= Particular focus is whole </a:t>
            </a:r>
            <a:r>
              <a:rPr lang="en-NZ" sz="2800" dirty="0" smtClean="0">
                <a:latin typeface="Calibri" charset="0"/>
                <a:cs typeface="+mn-cs"/>
              </a:rPr>
              <a:t>school</a:t>
            </a:r>
          </a:p>
          <a:p>
            <a:pPr>
              <a:defRPr/>
            </a:pPr>
            <a:r>
              <a:rPr lang="en-US" sz="2800" dirty="0" smtClean="0">
                <a:latin typeface="Calibri" charset="0"/>
                <a:cs typeface="+mn-cs"/>
              </a:rPr>
              <a:t>Instructional </a:t>
            </a:r>
            <a:r>
              <a:rPr lang="en-US" sz="2800" dirty="0">
                <a:latin typeface="Calibri" charset="0"/>
                <a:cs typeface="+mn-cs"/>
              </a:rPr>
              <a:t>model, additional social skills instruction self management mentoring… </a:t>
            </a:r>
            <a:endParaRPr lang="en-US" sz="2800" dirty="0" smtClean="0">
              <a:latin typeface="Calibri" charset="0"/>
              <a:cs typeface="+mn-cs"/>
            </a:endParaRPr>
          </a:p>
          <a:p>
            <a:pPr>
              <a:defRPr/>
            </a:pPr>
            <a:r>
              <a:rPr lang="en-US" sz="2800" dirty="0" smtClean="0">
                <a:latin typeface="Calibri" charset="0"/>
                <a:cs typeface="+mn-cs"/>
              </a:rPr>
              <a:t>Linked </a:t>
            </a:r>
            <a:r>
              <a:rPr lang="en-US" sz="2800" dirty="0">
                <a:latin typeface="Calibri" charset="0"/>
                <a:cs typeface="+mn-cs"/>
              </a:rPr>
              <a:t>in with </a:t>
            </a:r>
            <a:r>
              <a:rPr lang="en-US" sz="2800" dirty="0" smtClean="0">
                <a:latin typeface="Calibri" charset="0"/>
                <a:cs typeface="+mn-cs"/>
              </a:rPr>
              <a:t>school expectations</a:t>
            </a:r>
            <a:endParaRPr lang="en-US" sz="2800" dirty="0">
              <a:latin typeface="Calibri" charset="0"/>
              <a:cs typeface="+mn-cs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800" dirty="0" smtClean="0">
                <a:latin typeface="Calibri" charset="0"/>
                <a:cs typeface="+mn-cs"/>
              </a:rPr>
              <a:t>2. IYT</a:t>
            </a:r>
          </a:p>
          <a:p>
            <a:pPr>
              <a:defRPr/>
            </a:pPr>
            <a:r>
              <a:rPr lang="en-NZ" sz="2800" dirty="0" smtClean="0">
                <a:latin typeface="Calibri" charset="0"/>
                <a:cs typeface="+mn-cs"/>
              </a:rPr>
              <a:t>Particular Focus is Classrooms</a:t>
            </a:r>
          </a:p>
          <a:p>
            <a:pPr>
              <a:defRPr/>
            </a:pPr>
            <a:r>
              <a:rPr lang="en-US" sz="2800" dirty="0" smtClean="0">
                <a:latin typeface="Calibri" charset="0"/>
                <a:cs typeface="+mn-cs"/>
              </a:rPr>
              <a:t>Proactive in terms of coaching positive discipline, planning social emotional development</a:t>
            </a:r>
            <a:endParaRPr lang="en-NZ" sz="2800" dirty="0" smtClean="0">
              <a:latin typeface="Calibri" charset="0"/>
              <a:cs typeface="+mn-cs"/>
            </a:endParaRPr>
          </a:p>
          <a:p>
            <a:pPr>
              <a:defRPr/>
            </a:pPr>
            <a:r>
              <a:rPr lang="en-US" sz="2800" dirty="0" smtClean="0">
                <a:latin typeface="Calibri" charset="0"/>
                <a:cs typeface="+mn-cs"/>
              </a:rPr>
              <a:t>Planning how to give attention, incentives, follow up of targeted children. </a:t>
            </a:r>
          </a:p>
          <a:p>
            <a:pPr>
              <a:defRPr/>
            </a:pPr>
            <a:endParaRPr lang="en-US" sz="2800" dirty="0" smtClean="0">
              <a:latin typeface="Calibri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9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39688"/>
            <a:ext cx="8240713" cy="1444625"/>
          </a:xfrm>
        </p:spPr>
        <p:txBody>
          <a:bodyPr/>
          <a:lstStyle/>
          <a:p>
            <a:r>
              <a:rPr lang="en-US">
                <a:latin typeface="Calibri" charset="0"/>
              </a:rPr>
              <a:t>Proactive Strategies </a:t>
            </a:r>
            <a:r>
              <a:rPr lang="en-NZ">
                <a:latin typeface="Calibri" charset="0"/>
              </a:rPr>
              <a:t/>
            </a:r>
            <a:br>
              <a:rPr lang="en-NZ">
                <a:latin typeface="Calibri" charset="0"/>
              </a:rPr>
            </a:br>
            <a:endParaRPr lang="en-NZ" b="1">
              <a:latin typeface="Calibri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8244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>
                <a:latin typeface="Calibri" charset="0"/>
              </a:rPr>
              <a:t>IYT gives teachers the skills to combine academic and social/emotional instruction.</a:t>
            </a:r>
            <a:br>
              <a:rPr lang="en-US" sz="2800">
                <a:latin typeface="Calibri" charset="0"/>
              </a:rPr>
            </a:br>
            <a:r>
              <a:rPr lang="en-US" sz="2800">
                <a:latin typeface="Calibri" charset="0"/>
              </a:rPr>
              <a:t>Examples – from pyramid. Empathy, modelling </a:t>
            </a:r>
          </a:p>
          <a:p>
            <a:pPr marL="0" indent="0">
              <a:buFont typeface="Arial" charset="0"/>
              <a:buNone/>
            </a:pPr>
            <a:r>
              <a:rPr lang="en-US" sz="2800">
                <a:latin typeface="Calibri" charset="0"/>
              </a:rPr>
              <a:t>Modelling teacher</a:t>
            </a:r>
            <a:r>
              <a:rPr lang="ja-JP" altLang="en-US" sz="2800">
                <a:latin typeface="Calibri" charset="0"/>
              </a:rPr>
              <a:t>’</a:t>
            </a:r>
            <a:r>
              <a:rPr lang="en-US" altLang="ja-JP" sz="2800">
                <a:latin typeface="Calibri" charset="0"/>
              </a:rPr>
              <a:t>s language, specific coaching Increase positive behaviour support values and philosophy </a:t>
            </a:r>
          </a:p>
          <a:p>
            <a:pPr marL="0" indent="0">
              <a:buFont typeface="Arial" charset="0"/>
              <a:buNone/>
            </a:pPr>
            <a:r>
              <a:rPr lang="en-US" sz="2800">
                <a:latin typeface="Calibri" charset="0"/>
              </a:rPr>
              <a:t>Proactively coaching academic+social emotional competence</a:t>
            </a:r>
            <a:r>
              <a:rPr lang="en-US" sz="2400">
                <a:latin typeface="Calibri" charset="0"/>
              </a:rPr>
              <a:t>.  </a:t>
            </a:r>
            <a:endParaRPr lang="en-NZ" sz="24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3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libri" charset="0"/>
              </a:rPr>
              <a:t>Coaching</a:t>
            </a:r>
            <a:endParaRPr lang="en-NZ">
              <a:latin typeface="Calibri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alibri" charset="0"/>
                <a:cs typeface="+mn-cs"/>
              </a:rPr>
              <a:t>Specific teaching and coaching language targeted at skills deficits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alibri" charset="0"/>
                <a:cs typeface="+mn-cs"/>
              </a:rPr>
              <a:t>Descriptive </a:t>
            </a:r>
            <a:r>
              <a:rPr lang="en-US" dirty="0" smtClean="0">
                <a:latin typeface="Calibri" charset="0"/>
                <a:cs typeface="+mn-cs"/>
              </a:rPr>
              <a:t>Commenting Examples</a:t>
            </a:r>
            <a:endParaRPr lang="en-US" dirty="0">
              <a:latin typeface="Calibri" charset="0"/>
              <a:cs typeface="+mn-cs"/>
            </a:endParaRPr>
          </a:p>
          <a:p>
            <a:pPr>
              <a:defRPr/>
            </a:pPr>
            <a:r>
              <a:rPr lang="en-US" dirty="0">
                <a:latin typeface="Calibri" charset="0"/>
                <a:cs typeface="+mn-cs"/>
              </a:rPr>
              <a:t>Taking </a:t>
            </a:r>
            <a:r>
              <a:rPr lang="en-US" dirty="0" smtClean="0">
                <a:latin typeface="Calibri" charset="0"/>
                <a:cs typeface="+mn-cs"/>
              </a:rPr>
              <a:t>turns </a:t>
            </a:r>
            <a:r>
              <a:rPr lang="en-US" dirty="0">
                <a:latin typeface="Calibri" charset="0"/>
                <a:cs typeface="+mn-cs"/>
              </a:rPr>
              <a:t>… </a:t>
            </a:r>
          </a:p>
          <a:p>
            <a:pPr>
              <a:defRPr/>
            </a:pPr>
            <a:r>
              <a:rPr lang="en-US" dirty="0">
                <a:latin typeface="Calibri" charset="0"/>
                <a:cs typeface="+mn-cs"/>
              </a:rPr>
              <a:t>They are enjoying the game with you </a:t>
            </a:r>
            <a:r>
              <a:rPr lang="en-US" dirty="0" smtClean="0">
                <a:latin typeface="Calibri" charset="0"/>
                <a:cs typeface="+mn-cs"/>
              </a:rPr>
              <a:t>because you </a:t>
            </a:r>
            <a:r>
              <a:rPr lang="en-US" dirty="0">
                <a:latin typeface="Calibri" charset="0"/>
                <a:cs typeface="+mn-cs"/>
              </a:rPr>
              <a:t>are taking turns. </a:t>
            </a:r>
          </a:p>
          <a:p>
            <a:pPr>
              <a:defRPr/>
            </a:pPr>
            <a:r>
              <a:rPr lang="en-US" dirty="0">
                <a:latin typeface="Calibri" charset="0"/>
                <a:cs typeface="+mn-cs"/>
              </a:rPr>
              <a:t>Persistence.  </a:t>
            </a:r>
            <a:r>
              <a:rPr lang="ja-JP" altLang="en-US" dirty="0">
                <a:latin typeface="Calibri" charset="0"/>
                <a:cs typeface="+mn-cs"/>
              </a:rPr>
              <a:t>“</a:t>
            </a:r>
            <a:r>
              <a:rPr lang="en-US" dirty="0">
                <a:latin typeface="Calibri" charset="0"/>
                <a:cs typeface="+mn-cs"/>
              </a:rPr>
              <a:t>That was really hard but you kept on trying </a:t>
            </a:r>
            <a:br>
              <a:rPr lang="en-US" dirty="0">
                <a:latin typeface="Calibri" charset="0"/>
                <a:cs typeface="+mn-cs"/>
              </a:rPr>
            </a:br>
            <a:endParaRPr lang="en-NZ" dirty="0">
              <a:latin typeface="Calibri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959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/>
              <a:t>G</a:t>
            </a:r>
            <a:r>
              <a:rPr lang="en-US" dirty="0" smtClean="0"/>
              <a:t>eorge </a:t>
            </a:r>
            <a:r>
              <a:rPr lang="en-US" dirty="0" err="1" smtClean="0"/>
              <a:t>Sugai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Multi-Tiered </a:t>
            </a:r>
            <a:r>
              <a:rPr lang="en-US" dirty="0" err="1" smtClean="0"/>
              <a:t>Behavioural</a:t>
            </a:r>
            <a:r>
              <a:rPr lang="en-US" dirty="0" smtClean="0"/>
              <a:t> Frameworks:</a:t>
            </a:r>
          </a:p>
          <a:p>
            <a:pPr marL="0" indent="0">
              <a:buNone/>
            </a:pPr>
            <a:r>
              <a:rPr lang="en-US" dirty="0" smtClean="0"/>
              <a:t>Core Practice and Systems</a:t>
            </a:r>
          </a:p>
          <a:p>
            <a:pPr marL="0" indent="0">
              <a:buNone/>
            </a:pPr>
            <a:r>
              <a:rPr lang="en-US" sz="2800" dirty="0" smtClean="0"/>
              <a:t>The presentations are available at : </a:t>
            </a:r>
            <a:r>
              <a:rPr lang="en-US" sz="2800" dirty="0" smtClean="0">
                <a:hlinkClick r:id="rId2"/>
              </a:rPr>
              <a:t>www.pbis.org</a:t>
            </a:r>
            <a:endParaRPr lang="en-US" sz="2800" dirty="0" smtClean="0"/>
          </a:p>
          <a:p>
            <a:r>
              <a:rPr lang="en-US" sz="2800" dirty="0" smtClean="0"/>
              <a:t>PB4L is an approach to build a positive community climate- through teaching, promoting, reinforcing, and maintaining pro-social skills.</a:t>
            </a:r>
          </a:p>
          <a:p>
            <a:r>
              <a:rPr lang="en-US" sz="2800" dirty="0" smtClean="0"/>
              <a:t>PB4L framework: a continuum of evidence-based interventions to achieve academic and </a:t>
            </a:r>
            <a:r>
              <a:rPr lang="en-US" sz="2800" dirty="0" err="1" smtClean="0"/>
              <a:t>behavioural</a:t>
            </a:r>
            <a:r>
              <a:rPr lang="en-US" sz="2800" dirty="0" smtClean="0"/>
              <a:t> success for ALL students.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0785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>
                <a:latin typeface="Calibri" charset="0"/>
              </a:rPr>
              <a:t>Coaching for Teamwork, Friendship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‘You are listening to your friend … you are letting him go first, you are taking turns, that</a:t>
            </a:r>
            <a:r>
              <a:rPr lang="ja-JP" altLang="en-US">
                <a:latin typeface="Calibri" charset="0"/>
              </a:rPr>
              <a:t>’</a:t>
            </a:r>
            <a:r>
              <a:rPr lang="en-US" altLang="ja-JP">
                <a:latin typeface="Calibri" charset="0"/>
              </a:rPr>
              <a:t>s great teamwork, you are helping each other.  </a:t>
            </a:r>
          </a:p>
          <a:p>
            <a:r>
              <a:rPr lang="en-US">
                <a:latin typeface="Calibri" charset="0"/>
              </a:rPr>
              <a:t>He</a:t>
            </a:r>
            <a:r>
              <a:rPr lang="en-AU">
                <a:latin typeface="Calibri" charset="0"/>
              </a:rPr>
              <a:t>’</a:t>
            </a:r>
            <a:r>
              <a:rPr lang="en-US" altLang="ja-JP">
                <a:latin typeface="Calibri" charset="0"/>
              </a:rPr>
              <a:t>s done a good job, you can give him a compliment.</a:t>
            </a:r>
            <a:br>
              <a:rPr lang="en-US" altLang="ja-JP">
                <a:latin typeface="Calibri" charset="0"/>
              </a:rPr>
            </a:br>
            <a:r>
              <a:rPr lang="en-US" altLang="ja-JP">
                <a:latin typeface="Calibri" charset="0"/>
              </a:rPr>
              <a:t>Problem solving </a:t>
            </a:r>
          </a:p>
          <a:p>
            <a:r>
              <a:rPr lang="en-US">
                <a:latin typeface="Calibri" charset="0"/>
              </a:rPr>
              <a:t>listening </a:t>
            </a:r>
          </a:p>
          <a:p>
            <a:r>
              <a:rPr lang="en-US">
                <a:latin typeface="Calibri" charset="0"/>
              </a:rPr>
              <a:t>talking.</a:t>
            </a:r>
            <a:br>
              <a:rPr lang="en-US">
                <a:latin typeface="Calibri" charset="0"/>
              </a:rPr>
            </a:br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Folders --- statements academic coaching </a:t>
            </a:r>
            <a:endParaRPr lang="en-NZ">
              <a:latin typeface="Calibri" charset="0"/>
            </a:endParaRPr>
          </a:p>
          <a:p>
            <a:endParaRPr lang="en-NZ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686772"/>
            <a:ext cx="8229600" cy="1229341"/>
          </a:xfrm>
        </p:spPr>
        <p:txBody>
          <a:bodyPr/>
          <a:lstStyle/>
          <a:p>
            <a:r>
              <a:rPr lang="en-NZ" dirty="0">
                <a:latin typeface="Calibri" charset="0"/>
              </a:rPr>
              <a:t/>
            </a:r>
            <a:br>
              <a:rPr lang="en-NZ" dirty="0">
                <a:latin typeface="Calibri" charset="0"/>
              </a:rPr>
            </a:br>
            <a:r>
              <a:rPr lang="en-NZ" sz="2000" dirty="0">
                <a:latin typeface="Calibri" charset="0"/>
              </a:rPr>
              <a:t>School-based Prevention</a:t>
            </a:r>
            <a:br>
              <a:rPr lang="en-NZ" sz="2000" dirty="0">
                <a:latin typeface="Calibri" charset="0"/>
              </a:rPr>
            </a:br>
            <a:r>
              <a:rPr lang="en-NZ" sz="2000" dirty="0">
                <a:latin typeface="Calibri" charset="0"/>
              </a:rPr>
              <a:t>Coordinated Social Emotional &amp; Academic Learning</a:t>
            </a:r>
            <a:br>
              <a:rPr lang="en-NZ" sz="2000" dirty="0">
                <a:latin typeface="Calibri" charset="0"/>
              </a:rPr>
            </a:br>
            <a:r>
              <a:rPr lang="en-NZ" sz="2000" dirty="0">
                <a:latin typeface="Calibri" charset="0"/>
              </a:rPr>
              <a:t>Greenberg et al. (2003) American Psychologist</a:t>
            </a:r>
            <a:br>
              <a:rPr lang="en-NZ" sz="2000" dirty="0">
                <a:latin typeface="Calibri" charset="0"/>
              </a:rPr>
            </a:br>
            <a:endParaRPr lang="en-NZ" sz="2000" dirty="0">
              <a:latin typeface="Calibri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28263" y="1319514"/>
            <a:ext cx="8229600" cy="5306992"/>
          </a:xfrm>
        </p:spPr>
        <p:txBody>
          <a:bodyPr/>
          <a:lstStyle/>
          <a:p>
            <a:endParaRPr lang="en-NZ" dirty="0">
              <a:latin typeface="Calibri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71332" y="1701479"/>
            <a:ext cx="801546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NZ" sz="2800" dirty="0" smtClean="0"/>
              <a:t>* Teach </a:t>
            </a:r>
            <a:r>
              <a:rPr lang="en-NZ" sz="2800" dirty="0"/>
              <a:t>children social skills directly </a:t>
            </a:r>
            <a:r>
              <a:rPr lang="en-NZ" sz="2800" u="sng" dirty="0"/>
              <a:t>in context</a:t>
            </a:r>
          </a:p>
          <a:p>
            <a:pPr eaLnBrk="1" hangingPunct="1"/>
            <a:r>
              <a:rPr lang="en-NZ" sz="2800" dirty="0"/>
              <a:t>*</a:t>
            </a:r>
            <a:r>
              <a:rPr lang="en-NZ" sz="2800" dirty="0" smtClean="0"/>
              <a:t> </a:t>
            </a:r>
            <a:r>
              <a:rPr lang="en-NZ" sz="2800" dirty="0"/>
              <a:t>“Foster respectful, supportive relations among students, school staff, &amp; parents”</a:t>
            </a:r>
          </a:p>
          <a:p>
            <a:pPr eaLnBrk="1" hangingPunct="1"/>
            <a:r>
              <a:rPr lang="en-NZ" sz="2800" dirty="0"/>
              <a:t>*</a:t>
            </a:r>
            <a:r>
              <a:rPr lang="en-NZ" sz="2800" dirty="0" smtClean="0"/>
              <a:t> </a:t>
            </a:r>
            <a:r>
              <a:rPr lang="en-NZ" sz="2800" dirty="0"/>
              <a:t>Support &amp; reinforce positive academic &amp; social behaviour through comprehensive systems</a:t>
            </a:r>
          </a:p>
          <a:p>
            <a:pPr eaLnBrk="1" hangingPunct="1"/>
            <a:r>
              <a:rPr lang="en-NZ" sz="2800" dirty="0" smtClean="0"/>
              <a:t>*  </a:t>
            </a:r>
            <a:r>
              <a:rPr lang="en-NZ" sz="2800" dirty="0"/>
              <a:t>Combine classroom &amp; school- &amp; community- wide efforts</a:t>
            </a:r>
          </a:p>
          <a:p>
            <a:pPr eaLnBrk="1" hangingPunct="1"/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22497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10990"/>
            <a:ext cx="8229600" cy="1289209"/>
          </a:xfrm>
        </p:spPr>
        <p:txBody>
          <a:bodyPr>
            <a:noAutofit/>
          </a:bodyPr>
          <a:lstStyle/>
          <a:p>
            <a:r>
              <a:rPr lang="en-NZ" sz="2400" b="1" dirty="0" smtClean="0"/>
              <a:t>Using Positive Behavioural Interventions and Supports to Make Schools more effective and equitable</a:t>
            </a:r>
            <a:endParaRPr lang="en-NZ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73274"/>
            <a:ext cx="8229600" cy="4052889"/>
          </a:xfrm>
        </p:spPr>
        <p:txBody>
          <a:bodyPr>
            <a:normAutofit/>
          </a:bodyPr>
          <a:lstStyle/>
          <a:p>
            <a:r>
              <a:rPr lang="en-NZ" dirty="0" smtClean="0"/>
              <a:t>Predictable – students know exactly the purpose of school and expectations</a:t>
            </a:r>
          </a:p>
          <a:p>
            <a:r>
              <a:rPr lang="en-NZ" dirty="0" smtClean="0"/>
              <a:t>School should be a place where children feel safe and are safe. Bullying is the iceberg – it is something which is systemic and cuts through the quality of the environment.</a:t>
            </a:r>
          </a:p>
          <a:p>
            <a:r>
              <a:rPr lang="en-NZ" dirty="0" smtClean="0"/>
              <a:t>PB4L builds community- a learning community. Build communities where everyone knows the expectations, build on successes.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59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Consequences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Think learning opportunities instead of consequences- helping the child to be successful.</a:t>
            </a:r>
          </a:p>
          <a:p>
            <a:r>
              <a:rPr lang="en-NZ" dirty="0" smtClean="0"/>
              <a:t>This is about students expecting the right behaviour from each other. </a:t>
            </a:r>
          </a:p>
          <a:p>
            <a:r>
              <a:rPr lang="en-NZ" dirty="0" smtClean="0"/>
              <a:t>Everyone should know the expectations and goals of learning. Teach the expectations this way it will work!</a:t>
            </a:r>
          </a:p>
          <a:p>
            <a:endParaRPr lang="en-NZ" dirty="0" smtClean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303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Use Data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You will never be able to get good practice until you have good systems – data!!</a:t>
            </a:r>
          </a:p>
          <a:p>
            <a:r>
              <a:rPr lang="en-NZ" dirty="0" smtClean="0"/>
              <a:t>Use data to identify the trends, time of events.</a:t>
            </a:r>
          </a:p>
          <a:p>
            <a:r>
              <a:rPr lang="en-NZ" dirty="0" smtClean="0"/>
              <a:t>Sharing the data?</a:t>
            </a:r>
          </a:p>
          <a:p>
            <a:r>
              <a:rPr lang="en-NZ" dirty="0" smtClean="0"/>
              <a:t>Look at risk ratios – if larger than 1.25 the you have issues.</a:t>
            </a:r>
          </a:p>
          <a:p>
            <a:r>
              <a:rPr lang="en-NZ" dirty="0" smtClean="0"/>
              <a:t>Measure the behaviour plan – RTLB to monitor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6090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Marcus </a:t>
            </a:r>
            <a:r>
              <a:rPr lang="en-US" dirty="0" err="1" smtClean="0"/>
              <a:t>Akuata</a:t>
            </a:r>
            <a:r>
              <a:rPr lang="en-US" dirty="0" smtClean="0"/>
              <a:t>-Brown</a:t>
            </a:r>
            <a:br>
              <a:rPr lang="en-US" dirty="0" smtClean="0"/>
            </a:br>
            <a:r>
              <a:rPr lang="en-US" sz="2400" dirty="0" smtClean="0"/>
              <a:t>“</a:t>
            </a:r>
            <a:r>
              <a:rPr lang="en-US" sz="2000" dirty="0" smtClean="0"/>
              <a:t>We must become great weavers so others can hear the </a:t>
            </a:r>
            <a:r>
              <a:rPr lang="en-US" sz="2000" dirty="0" err="1" smtClean="0"/>
              <a:t>Tuis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4870" r="-14870"/>
          <a:stretch>
            <a:fillRect/>
          </a:stretch>
        </p:blipFill>
        <p:spPr>
          <a:xfrm>
            <a:off x="768210" y="1600199"/>
            <a:ext cx="7214365" cy="4334545"/>
          </a:xfrm>
        </p:spPr>
      </p:pic>
    </p:spTree>
    <p:extLst>
      <p:ext uri="{BB962C8B-B14F-4D97-AF65-F5344CB8AC3E}">
        <p14:creationId xmlns:p14="http://schemas.microsoft.com/office/powerpoint/2010/main" val="212840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7342"/>
          </a:xfrm>
        </p:spPr>
        <p:txBody>
          <a:bodyPr/>
          <a:lstStyle/>
          <a:p>
            <a:r>
              <a:rPr lang="en-US" dirty="0" smtClean="0"/>
              <a:t>Key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335"/>
            <a:ext cx="8229600" cy="5319350"/>
          </a:xfrm>
        </p:spPr>
        <p:txBody>
          <a:bodyPr>
            <a:normAutofit/>
          </a:bodyPr>
          <a:lstStyle/>
          <a:p>
            <a:r>
              <a:rPr lang="en-US" dirty="0" smtClean="0"/>
              <a:t>How are we connecting to people and place? </a:t>
            </a:r>
          </a:p>
          <a:p>
            <a:r>
              <a:rPr lang="en-US" dirty="0" smtClean="0"/>
              <a:t>When you think you are not good enough – you don</a:t>
            </a:r>
            <a:r>
              <a:rPr lang="fr-FR" dirty="0" smtClean="0"/>
              <a:t>’</a:t>
            </a:r>
            <a:r>
              <a:rPr lang="en-US" dirty="0" smtClean="0"/>
              <a:t>t care about about the decisions you make </a:t>
            </a:r>
          </a:p>
          <a:p>
            <a:r>
              <a:rPr lang="en-US" dirty="0" smtClean="0"/>
              <a:t>Connections to purpose and place does gives you a purpose  </a:t>
            </a:r>
          </a:p>
          <a:p>
            <a:r>
              <a:rPr lang="en-US" dirty="0" smtClean="0"/>
              <a:t>Your decisions do determine your destiny </a:t>
            </a:r>
          </a:p>
          <a:p>
            <a:r>
              <a:rPr lang="en-US" dirty="0" smtClean="0"/>
              <a:t>Presence in other peoples life, changes things </a:t>
            </a:r>
          </a:p>
          <a:p>
            <a:r>
              <a:rPr lang="en-US" dirty="0" smtClean="0"/>
              <a:t>Challenges us to align our head, heart and </a:t>
            </a:r>
            <a:r>
              <a:rPr lang="en-US" dirty="0" err="1" smtClean="0"/>
              <a:t>puku</a:t>
            </a:r>
            <a:r>
              <a:rPr lang="en-US" dirty="0" smtClean="0"/>
              <a:t>  </a:t>
            </a:r>
          </a:p>
          <a:p>
            <a:r>
              <a:rPr lang="en-US" dirty="0" smtClean="0"/>
              <a:t>Challenges us to lift our conversations </a:t>
            </a:r>
          </a:p>
          <a:p>
            <a:r>
              <a:rPr lang="en-US" dirty="0" smtClean="0"/>
              <a:t>Courage lives on the inside </a:t>
            </a:r>
          </a:p>
          <a:p>
            <a:r>
              <a:rPr lang="en-US" dirty="0" smtClean="0"/>
              <a:t>You must become the change you want to see in the world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Key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fundamentals help us to do more complex jobs</a:t>
            </a:r>
          </a:p>
          <a:p>
            <a:r>
              <a:rPr lang="en-US" dirty="0" smtClean="0"/>
              <a:t>It takes four years to get to sustainability and innovation. </a:t>
            </a:r>
          </a:p>
          <a:p>
            <a:r>
              <a:rPr lang="en-US" dirty="0" smtClean="0"/>
              <a:t>Challenging students are slow to respond – by definition. </a:t>
            </a:r>
          </a:p>
          <a:p>
            <a:r>
              <a:rPr lang="en-US" dirty="0" smtClean="0"/>
              <a:t>Are you prepared to bet your next weeks salary on the decisions that you make. </a:t>
            </a:r>
          </a:p>
          <a:p>
            <a:r>
              <a:rPr lang="en-US" dirty="0" smtClean="0"/>
              <a:t>There is no good idea that we can’t do badly.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a 3-tiered system of Instruction and Positive </a:t>
            </a:r>
            <a:r>
              <a:rPr lang="en-US" dirty="0" err="1" smtClean="0"/>
              <a:t>Behaviour</a:t>
            </a:r>
            <a:r>
              <a:rPr lang="en-US" dirty="0" smtClean="0"/>
              <a:t> support</a:t>
            </a:r>
          </a:p>
          <a:p>
            <a:pPr marL="0" indent="0">
              <a:buNone/>
            </a:pPr>
            <a:r>
              <a:rPr lang="en-US" dirty="0" smtClean="0"/>
              <a:t>Tier 1 -  working with ALL students</a:t>
            </a:r>
          </a:p>
          <a:p>
            <a:pPr marL="0" indent="0">
              <a:buNone/>
            </a:pPr>
            <a:r>
              <a:rPr lang="en-US" dirty="0" smtClean="0"/>
              <a:t>Tier 2 – intensifying for some (interventions more explicit, targeted, peer-based supports)</a:t>
            </a:r>
          </a:p>
          <a:p>
            <a:pPr marL="0" indent="0">
              <a:buNone/>
            </a:pPr>
            <a:r>
              <a:rPr lang="en-US" dirty="0" smtClean="0"/>
              <a:t>Tier 3 – </a:t>
            </a:r>
            <a:r>
              <a:rPr lang="en-US" dirty="0" err="1" smtClean="0"/>
              <a:t>individualised</a:t>
            </a:r>
            <a:r>
              <a:rPr lang="en-US" dirty="0" smtClean="0"/>
              <a:t>, prescribed (IWS, person-centered planning)</a:t>
            </a:r>
          </a:p>
          <a:p>
            <a:pPr marL="0" indent="0">
              <a:buNone/>
            </a:pPr>
            <a:r>
              <a:rPr lang="en-US" dirty="0" smtClean="0"/>
              <a:t>Teach </a:t>
            </a:r>
            <a:r>
              <a:rPr lang="en-US" dirty="0" err="1" smtClean="0"/>
              <a:t>behaviour</a:t>
            </a:r>
            <a:r>
              <a:rPr lang="en-US" dirty="0" smtClean="0"/>
              <a:t> based on function and context.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Hekia</a:t>
            </a:r>
            <a:r>
              <a:rPr lang="en-US" dirty="0" smtClean="0"/>
              <a:t> </a:t>
            </a:r>
            <a:r>
              <a:rPr lang="en-US" dirty="0" err="1" smtClean="0"/>
              <a:t>Parata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Minister </a:t>
            </a:r>
            <a:r>
              <a:rPr lang="en-US" dirty="0" err="1" smtClean="0"/>
              <a:t>emphasised</a:t>
            </a:r>
            <a:r>
              <a:rPr lang="en-US" dirty="0" smtClean="0"/>
              <a:t> that this is not a </a:t>
            </a:r>
            <a:r>
              <a:rPr lang="en-US" dirty="0" err="1" smtClean="0"/>
              <a:t>programme</a:t>
            </a:r>
            <a:r>
              <a:rPr lang="en-US" dirty="0" smtClean="0"/>
              <a:t>, but an evidence-based system.</a:t>
            </a:r>
          </a:p>
          <a:p>
            <a:r>
              <a:rPr lang="en-US" dirty="0" smtClean="0"/>
              <a:t>She described it as a change in an operating model, towards sustainable change.</a:t>
            </a:r>
          </a:p>
          <a:p>
            <a:r>
              <a:rPr lang="en-US" dirty="0" smtClean="0"/>
              <a:t>Changing adult </a:t>
            </a:r>
            <a:r>
              <a:rPr lang="en-US" dirty="0" err="1" smtClean="0"/>
              <a:t>behaviours</a:t>
            </a:r>
            <a:r>
              <a:rPr lang="en-US" dirty="0" smtClean="0"/>
              <a:t>, views, actions towards gaining student change.</a:t>
            </a:r>
          </a:p>
          <a:p>
            <a:r>
              <a:rPr lang="en-US" dirty="0" err="1" smtClean="0"/>
              <a:t>Upskilling</a:t>
            </a:r>
            <a:r>
              <a:rPr lang="en-US" dirty="0" smtClean="0"/>
              <a:t> students to manage their learning and change, for successful lives.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George </a:t>
            </a:r>
            <a:r>
              <a:rPr lang="en-US" dirty="0" err="1" smtClean="0"/>
              <a:t>Sugai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Teaching Social Skills to promote a positive School climate.</a:t>
            </a:r>
          </a:p>
          <a:p>
            <a:pPr marL="0" indent="0">
              <a:buNone/>
            </a:pPr>
            <a:r>
              <a:rPr lang="en-US" sz="2800" dirty="0" smtClean="0"/>
              <a:t>Points noted:-</a:t>
            </a:r>
          </a:p>
          <a:p>
            <a:r>
              <a:rPr lang="en-US" sz="2800" dirty="0" smtClean="0"/>
              <a:t>Teach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as relentlessly as we teach reading &amp; academic subjects.</a:t>
            </a:r>
          </a:p>
          <a:p>
            <a:r>
              <a:rPr lang="en-US" sz="2800" dirty="0" err="1" smtClean="0"/>
              <a:t>Behaviour</a:t>
            </a:r>
            <a:r>
              <a:rPr lang="en-US" sz="2800" dirty="0" smtClean="0"/>
              <a:t> is learned through pairing antecedent cues with frequent consequence feedback.</a:t>
            </a:r>
          </a:p>
          <a:p>
            <a:r>
              <a:rPr lang="en-US" sz="2800" dirty="0" smtClean="0"/>
              <a:t>Social consequences are – social peer acceptance/ positive adult </a:t>
            </a:r>
            <a:r>
              <a:rPr lang="en-US" sz="2800" dirty="0" err="1" smtClean="0"/>
              <a:t>judgements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8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SKILL teaching- say it; model it; practice it; reteach it; practice it.</a:t>
            </a:r>
          </a:p>
          <a:p>
            <a:r>
              <a:rPr lang="en-US" sz="2800" dirty="0" smtClean="0"/>
              <a:t>Social skills are acquired over time through explicit teaching.</a:t>
            </a:r>
          </a:p>
          <a:p>
            <a:r>
              <a:rPr lang="en-US" sz="2800" dirty="0" smtClean="0"/>
              <a:t>The Challenge: to break OLD habits, replace with NEW habits.</a:t>
            </a:r>
          </a:p>
          <a:p>
            <a:r>
              <a:rPr lang="en-US" dirty="0" smtClean="0"/>
              <a:t>CUE: </a:t>
            </a:r>
            <a:r>
              <a:rPr lang="en-US" sz="2800" dirty="0" smtClean="0"/>
              <a:t>Remove competing cue- add desired cue</a:t>
            </a:r>
          </a:p>
          <a:p>
            <a:r>
              <a:rPr lang="en-US" dirty="0" smtClean="0"/>
              <a:t>HABIT: </a:t>
            </a:r>
            <a:r>
              <a:rPr lang="en-US" sz="2800" dirty="0" smtClean="0"/>
              <a:t>Teach the acceptable/ desired alternative</a:t>
            </a:r>
          </a:p>
          <a:p>
            <a:r>
              <a:rPr lang="en-US" dirty="0" smtClean="0"/>
              <a:t>REWARD: </a:t>
            </a:r>
            <a:r>
              <a:rPr lang="en-US" sz="2800" dirty="0" smtClean="0"/>
              <a:t>Remove reward for old habit; add reward for new habit.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Bob Horner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Messages: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Supporting social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is central to achieving academic gains.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It must be: Predictable; Consistent; Positive; Safe.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Teachers must do well for ALL students – more effective, </a:t>
            </a:r>
            <a:r>
              <a:rPr lang="en-US" sz="2800" dirty="0" err="1" smtClean="0"/>
              <a:t>equitible</a:t>
            </a:r>
            <a:r>
              <a:rPr lang="en-US" sz="2800" dirty="0" smtClean="0"/>
              <a:t>, efficient.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 school-wide positive social culture is – common language; common vision; common experiences.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Data needs to be evaluated regularly- Is it effective, efficient, equitable 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49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0250"/>
            <a:ext cx="8229600" cy="53959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5. A continuum of supports: starts with the whole school, Tier 1.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20% will need more support, Tier 2.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5% will need intensive/ wrap-around/      </a:t>
            </a:r>
            <a:r>
              <a:rPr lang="en-US" sz="2400" dirty="0" err="1" smtClean="0"/>
              <a:t>individualised</a:t>
            </a:r>
            <a:r>
              <a:rPr lang="en-US" sz="2400" dirty="0" smtClean="0"/>
              <a:t> support, Tier 3.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6. Tier 2 Check in/Check out: To build student self-regulation; through increased feedback; home/school support; adult positive interaction.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7. Available N.Z. data from 515 schools- </a:t>
            </a:r>
          </a:p>
          <a:p>
            <a:pPr marL="0" indent="0">
              <a:buNone/>
            </a:pPr>
            <a:r>
              <a:rPr lang="en-US" sz="2400" dirty="0" smtClean="0"/>
              <a:t>Challenges: EC- fighting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Middle School- classroom insubordination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Secondary – truancy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63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PB4L Primary School: The </a:t>
            </a:r>
            <a:r>
              <a:rPr lang="en-US" dirty="0" err="1" smtClean="0"/>
              <a:t>Turaki</a:t>
            </a:r>
            <a:r>
              <a:rPr lang="en-US" dirty="0" smtClean="0"/>
              <a:t> Way.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 PB4L “Opening” included: </a:t>
            </a:r>
            <a:r>
              <a:rPr lang="en-US" sz="2800" dirty="0" err="1" smtClean="0"/>
              <a:t>Aroha</a:t>
            </a:r>
            <a:r>
              <a:rPr lang="en-US" sz="2800" dirty="0" smtClean="0"/>
              <a:t> signage; class presentations; games; celebrations.</a:t>
            </a:r>
          </a:p>
          <a:p>
            <a:endParaRPr lang="en-US" sz="2800" dirty="0" smtClean="0"/>
          </a:p>
          <a:p>
            <a:r>
              <a:rPr lang="en-US" sz="2800" b="1" dirty="0" smtClean="0"/>
              <a:t>AROHA – </a:t>
            </a:r>
            <a:r>
              <a:rPr lang="en-US" sz="2800" dirty="0" smtClean="0"/>
              <a:t>Attitude – </a:t>
            </a:r>
            <a:r>
              <a:rPr lang="en-US" sz="2800" i="1" dirty="0" err="1" smtClean="0"/>
              <a:t>Aro</a:t>
            </a:r>
            <a:r>
              <a:rPr lang="en-US" sz="2800" i="1" dirty="0" smtClean="0"/>
              <a:t>, thought, focus</a:t>
            </a:r>
          </a:p>
          <a:p>
            <a:pPr marL="0" indent="0">
              <a:buNone/>
            </a:pPr>
            <a:r>
              <a:rPr lang="en-US" sz="2800" b="1" i="1" dirty="0"/>
              <a:t> </a:t>
            </a:r>
            <a:r>
              <a:rPr lang="en-US" sz="2800" b="1" i="1" dirty="0" smtClean="0"/>
              <a:t>                  </a:t>
            </a:r>
            <a:r>
              <a:rPr lang="en-US" sz="2800" b="1" dirty="0" smtClean="0"/>
              <a:t>- </a:t>
            </a:r>
            <a:r>
              <a:rPr lang="en-US" sz="2800" dirty="0" smtClean="0"/>
              <a:t>Respect  - </a:t>
            </a:r>
            <a:r>
              <a:rPr lang="en-US" sz="2800" i="1" dirty="0" smtClean="0"/>
              <a:t>Ro, reflective, look inward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- </a:t>
            </a:r>
            <a:r>
              <a:rPr lang="en-US" sz="2800" dirty="0" smtClean="0"/>
              <a:t>Ownership- </a:t>
            </a:r>
            <a:r>
              <a:rPr lang="en-US" sz="2800" i="1" dirty="0" err="1" smtClean="0"/>
              <a:t>Ona</a:t>
            </a:r>
            <a:r>
              <a:rPr lang="en-US" sz="2800" i="1" dirty="0" smtClean="0"/>
              <a:t>, generosity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- </a:t>
            </a:r>
            <a:r>
              <a:rPr lang="en-US" sz="2800" dirty="0" smtClean="0"/>
              <a:t>Honesty – </a:t>
            </a:r>
            <a:r>
              <a:rPr lang="en-US" sz="2800" i="1" dirty="0" smtClean="0"/>
              <a:t>Ha, life force, energy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- Achievement – </a:t>
            </a:r>
            <a:r>
              <a:rPr lang="en-US" sz="2800" i="1" dirty="0" err="1" smtClean="0"/>
              <a:t>Aroha</a:t>
            </a:r>
            <a:r>
              <a:rPr lang="en-US" sz="2800" i="1" dirty="0" smtClean="0"/>
              <a:t>, love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038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1420</TotalTime>
  <Words>1399</Words>
  <Application>Microsoft Office PowerPoint</Application>
  <PresentationFormat>On-screen Show (4:3)</PresentationFormat>
  <Paragraphs>177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Executive</vt:lpstr>
      <vt:lpstr>SWPB4L Conference 2014</vt:lpstr>
      <vt:lpstr>Dr George Sugai</vt:lpstr>
      <vt:lpstr>PowerPoint Presentation</vt:lpstr>
      <vt:lpstr>Hekia Parata</vt:lpstr>
      <vt:lpstr>Dr George Sugai</vt:lpstr>
      <vt:lpstr>PowerPoint Presentation</vt:lpstr>
      <vt:lpstr>Dr Bob Horner</vt:lpstr>
      <vt:lpstr>PowerPoint Presentation</vt:lpstr>
      <vt:lpstr>PB4L Primary School: The Turaki Way.</vt:lpstr>
      <vt:lpstr>PowerPoint Presentation</vt:lpstr>
      <vt:lpstr>PB4L in 5 West Auckland Secondary Schools</vt:lpstr>
      <vt:lpstr>PowerPoint Presentation</vt:lpstr>
      <vt:lpstr>PB4L Social Skills </vt:lpstr>
      <vt:lpstr>Teaching Social Skills Alongside Curriculum </vt:lpstr>
      <vt:lpstr>Low Behaviour Referrals =</vt:lpstr>
      <vt:lpstr>Social Skills Levels</vt:lpstr>
      <vt:lpstr> Social Skills Focus  </vt:lpstr>
      <vt:lpstr>Proactive Strategies  </vt:lpstr>
      <vt:lpstr>Coaching</vt:lpstr>
      <vt:lpstr>Coaching for Teamwork, Friendship</vt:lpstr>
      <vt:lpstr> School-based Prevention Coordinated Social Emotional &amp; Academic Learning Greenberg et al. (2003) American Psychologist </vt:lpstr>
      <vt:lpstr>Using Positive Behavioural Interventions and Supports to Make Schools more effective and equitable</vt:lpstr>
      <vt:lpstr>Consequences</vt:lpstr>
      <vt:lpstr>Use Data</vt:lpstr>
      <vt:lpstr>Marcus Akuata-Brown “We must become great weavers so others can hear the Tuis”</vt:lpstr>
      <vt:lpstr>Key Messages</vt:lpstr>
      <vt:lpstr>General Key Statements</vt:lpstr>
    </vt:vector>
  </TitlesOfParts>
  <Company>Kaiapoi North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SWPB4L Conference</dc:title>
  <dc:creator>Kelly Watson</dc:creator>
  <cp:lastModifiedBy>Educator</cp:lastModifiedBy>
  <cp:revision>25</cp:revision>
  <dcterms:created xsi:type="dcterms:W3CDTF">2014-10-29T05:43:13Z</dcterms:created>
  <dcterms:modified xsi:type="dcterms:W3CDTF">2014-11-20T20:41:14Z</dcterms:modified>
</cp:coreProperties>
</file>